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ink/ink1.xml" ContentType="application/inkml+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0"/>
  </p:notesMasterIdLst>
  <p:handoutMasterIdLst>
    <p:handoutMasterId r:id="rId21"/>
  </p:handoutMasterIdLst>
  <p:sldIdLst>
    <p:sldId id="256" r:id="rId5"/>
    <p:sldId id="259" r:id="rId6"/>
    <p:sldId id="278" r:id="rId7"/>
    <p:sldId id="260" r:id="rId8"/>
    <p:sldId id="261" r:id="rId9"/>
    <p:sldId id="277" r:id="rId10"/>
    <p:sldId id="271" r:id="rId11"/>
    <p:sldId id="274" r:id="rId12"/>
    <p:sldId id="262" r:id="rId13"/>
    <p:sldId id="276" r:id="rId14"/>
    <p:sldId id="263" r:id="rId15"/>
    <p:sldId id="265" r:id="rId16"/>
    <p:sldId id="269" r:id="rId17"/>
    <p:sldId id="273" r:id="rId18"/>
    <p:sldId id="270" r:id="rId19"/>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DFF"/>
    <a:srgbClr val="4E1545"/>
    <a:srgbClr val="E70C77"/>
    <a:srgbClr val="96157C"/>
    <a:srgbClr val="00A7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24"/>
    <p:restoredTop sz="94472"/>
  </p:normalViewPr>
  <p:slideViewPr>
    <p:cSldViewPr snapToGrid="0" snapToObjects="1">
      <p:cViewPr varScale="1">
        <p:scale>
          <a:sx n="155" d="100"/>
          <a:sy n="155" d="100"/>
        </p:scale>
        <p:origin x="208" y="5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BF1EDE9-A582-8148-97DE-B355062F07F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3B6D770-8209-CA4D-8C1B-9ACB5C77BE1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3B683C-24D9-114B-A8B4-121A94828C68}" type="datetimeFigureOut">
              <a:rPr lang="en-US" smtClean="0"/>
              <a:t>12/1/21</a:t>
            </a:fld>
            <a:endParaRPr lang="en-US"/>
          </a:p>
        </p:txBody>
      </p:sp>
      <p:sp>
        <p:nvSpPr>
          <p:cNvPr id="4" name="Footer Placeholder 3">
            <a:extLst>
              <a:ext uri="{FF2B5EF4-FFF2-40B4-BE49-F238E27FC236}">
                <a16:creationId xmlns:a16="http://schemas.microsoft.com/office/drawing/2014/main" id="{152C3FD8-7274-FE48-817A-A66B05BFC21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B1299AD-1BFC-7144-B149-68AFEAB0888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D8C5DC5-A1EE-D34D-AA8A-46BFFAC6ECE5}" type="slidenum">
              <a:rPr lang="en-US" smtClean="0"/>
              <a:t>‹#›</a:t>
            </a:fld>
            <a:endParaRPr lang="en-US"/>
          </a:p>
        </p:txBody>
      </p:sp>
    </p:spTree>
    <p:extLst>
      <p:ext uri="{BB962C8B-B14F-4D97-AF65-F5344CB8AC3E}">
        <p14:creationId xmlns:p14="http://schemas.microsoft.com/office/powerpoint/2010/main" val="2972875616"/>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0-27T01:38:54.599"/>
    </inkml:context>
    <inkml:brush xml:id="br0">
      <inkml:brushProperty name="width" value="0.05" units="cm"/>
      <inkml:brushProperty name="height" value="0.05" units="cm"/>
    </inkml:brush>
  </inkml:definitions>
  <inkml:trace contextRef="#ctx0" brushRef="#br0">0 18 512,'0'0'2245,"0"-17"-1668</inkml:trace>
</inkml:ink>
</file>

<file path=ppt/media/image1.png>
</file>

<file path=ppt/media/image10.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9.png>
</file>

<file path=ppt/media/image3.png>
</file>

<file path=ppt/media/image33.png>
</file>

<file path=ppt/media/image34.png>
</file>

<file path=ppt/media/image35.png>
</file>

<file path=ppt/media/image36.png>
</file>

<file path=ppt/media/image37.png>
</file>

<file path=ppt/media/image4.png>
</file>

<file path=ppt/media/image7.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026288-DA2D-B647-9AD8-5FB6BE0AF5C4}" type="datetimeFigureOut">
              <a:rPr lang="en-US" smtClean="0"/>
              <a:t>12/1/21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538B46-52FB-5840-8AB8-E5AAD01C4397}" type="slidenum">
              <a:rPr lang="en-US" smtClean="0"/>
              <a:t>‹#›</a:t>
            </a:fld>
            <a:endParaRPr lang="en-US"/>
          </a:p>
        </p:txBody>
      </p:sp>
    </p:spTree>
    <p:extLst>
      <p:ext uri="{BB962C8B-B14F-4D97-AF65-F5344CB8AC3E}">
        <p14:creationId xmlns:p14="http://schemas.microsoft.com/office/powerpoint/2010/main" val="48416566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538B46-52FB-5840-8AB8-E5AAD01C4397}" type="slidenum">
              <a:rPr lang="en-US" smtClean="0"/>
              <a:t>1</a:t>
            </a:fld>
            <a:endParaRPr lang="en-US"/>
          </a:p>
        </p:txBody>
      </p:sp>
    </p:spTree>
    <p:extLst>
      <p:ext uri="{BB962C8B-B14F-4D97-AF65-F5344CB8AC3E}">
        <p14:creationId xmlns:p14="http://schemas.microsoft.com/office/powerpoint/2010/main" val="2828230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A sharp increase in the number of proton and ion therapy clinics worldwide in the last decade has called for more research in the area. As a result, our understanding of the biological, chemical and physical processes undergone in the body when it is exposed to proton or ion radiation has increased substantially. However, there are areas that remain unexplored and unknown. Our current understanding is applied clinically in the development of patient treatment plans, where no two cases are identical. In proton therapy, the relative biological effectiveness (RBE) is assumed to be 1.1 in treatment planning, which quantifies the difference in biological effect between two radiation types. A proton RBE of 1.1 suggests that a cell responds similar to proton radiation as it does to photons. This is the universally accepted RBE despite strong evidence of its dependence on tissue type, dose rate, linear energy transfer (LET) and the cellular environment (</a:t>
            </a:r>
            <a:r>
              <a:rPr lang="en-AU" sz="1200" kern="1200" dirty="0" err="1">
                <a:solidFill>
                  <a:schemeClr val="tx1"/>
                </a:solidFill>
                <a:effectLst/>
                <a:latin typeface="+mn-lt"/>
                <a:ea typeface="+mn-ea"/>
                <a:cs typeface="+mn-cs"/>
              </a:rPr>
              <a:t>Paganetti</a:t>
            </a:r>
            <a:r>
              <a:rPr lang="en-AU" sz="1200" kern="1200" dirty="0">
                <a:solidFill>
                  <a:schemeClr val="tx1"/>
                </a:solidFill>
                <a:effectLst/>
                <a:latin typeface="+mn-lt"/>
                <a:ea typeface="+mn-ea"/>
                <a:cs typeface="+mn-cs"/>
              </a:rPr>
              <a:t>, 2014). By making such an approximation, larger than necessary uncertainties are introduced into the patient’s treatment plan which could otherwise be reduce by taking a variable RBE into account. These uncertainties are discussed in more detail below.</a:t>
            </a:r>
          </a:p>
          <a:p>
            <a:endParaRPr lang="en-US" dirty="0"/>
          </a:p>
        </p:txBody>
      </p:sp>
      <p:sp>
        <p:nvSpPr>
          <p:cNvPr id="4" name="Slide Number Placeholder 3"/>
          <p:cNvSpPr>
            <a:spLocks noGrp="1"/>
          </p:cNvSpPr>
          <p:nvPr>
            <p:ph type="sldNum" sz="quarter" idx="5"/>
          </p:nvPr>
        </p:nvSpPr>
        <p:spPr/>
        <p:txBody>
          <a:bodyPr/>
          <a:lstStyle/>
          <a:p>
            <a:fld id="{4A538B46-52FB-5840-8AB8-E5AAD01C4397}" type="slidenum">
              <a:rPr lang="en-US" smtClean="0"/>
              <a:t>4</a:t>
            </a:fld>
            <a:endParaRPr lang="en-US"/>
          </a:p>
        </p:txBody>
      </p:sp>
    </p:spTree>
    <p:extLst>
      <p:ext uri="{BB962C8B-B14F-4D97-AF65-F5344CB8AC3E}">
        <p14:creationId xmlns:p14="http://schemas.microsoft.com/office/powerpoint/2010/main" val="39579327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538B46-52FB-5840-8AB8-E5AAD01C4397}" type="slidenum">
              <a:rPr lang="en-US" smtClean="0"/>
              <a:t>11</a:t>
            </a:fld>
            <a:endParaRPr lang="en-US"/>
          </a:p>
        </p:txBody>
      </p:sp>
    </p:spTree>
    <p:extLst>
      <p:ext uri="{BB962C8B-B14F-4D97-AF65-F5344CB8AC3E}">
        <p14:creationId xmlns:p14="http://schemas.microsoft.com/office/powerpoint/2010/main" val="36546796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A152A77-A934-9B4A-923D-04BF7782C39C}"/>
              </a:ext>
            </a:extLst>
          </p:cNvPr>
          <p:cNvPicPr>
            <a:picLocks noChangeAspect="1"/>
          </p:cNvPicPr>
          <p:nvPr userDrawn="1"/>
        </p:nvPicPr>
        <p:blipFill>
          <a:blip r:embed="rId2"/>
          <a:srcRect/>
          <a:stretch/>
        </p:blipFill>
        <p:spPr>
          <a:xfrm>
            <a:off x="1355" y="0"/>
            <a:ext cx="9141289" cy="5143499"/>
          </a:xfrm>
          <a:prstGeom prst="rect">
            <a:avLst/>
          </a:prstGeom>
        </p:spPr>
      </p:pic>
      <p:sp>
        <p:nvSpPr>
          <p:cNvPr id="10" name="Text Placeholder 9">
            <a:extLst>
              <a:ext uri="{FF2B5EF4-FFF2-40B4-BE49-F238E27FC236}">
                <a16:creationId xmlns:a16="http://schemas.microsoft.com/office/drawing/2014/main" id="{9FA2A13A-A5BE-F54D-9262-07A7F4130258}"/>
              </a:ext>
            </a:extLst>
          </p:cNvPr>
          <p:cNvSpPr>
            <a:spLocks noGrp="1"/>
          </p:cNvSpPr>
          <p:nvPr>
            <p:ph type="body" sz="quarter" idx="10" hasCustomPrompt="1"/>
          </p:nvPr>
        </p:nvSpPr>
        <p:spPr>
          <a:xfrm>
            <a:off x="890895" y="2170542"/>
            <a:ext cx="4065783" cy="401207"/>
          </a:xfrm>
          <a:prstGeom prst="rect">
            <a:avLst/>
          </a:prstGeom>
        </p:spPr>
        <p:txBody>
          <a:bodyPr/>
          <a:lstStyle>
            <a:lvl1pPr marL="0" indent="0">
              <a:buNone/>
              <a:defRPr sz="3200">
                <a:solidFill>
                  <a:schemeClr val="accent2"/>
                </a:solidFill>
                <a:latin typeface="Arial" panose="020B0604020202020204" pitchFamily="34" charset="0"/>
                <a:cs typeface="Arial" panose="020B0604020202020204" pitchFamily="34" charset="0"/>
              </a:defRPr>
            </a:lvl1pPr>
          </a:lstStyle>
          <a:p>
            <a:pPr lvl="0"/>
            <a:r>
              <a:rPr lang="en-US" dirty="0"/>
              <a:t>Presentation title</a:t>
            </a:r>
          </a:p>
        </p:txBody>
      </p:sp>
      <p:sp>
        <p:nvSpPr>
          <p:cNvPr id="11" name="Text Placeholder 9">
            <a:extLst>
              <a:ext uri="{FF2B5EF4-FFF2-40B4-BE49-F238E27FC236}">
                <a16:creationId xmlns:a16="http://schemas.microsoft.com/office/drawing/2014/main" id="{74EC13DF-16DC-D740-8935-C059C5B62C76}"/>
              </a:ext>
            </a:extLst>
          </p:cNvPr>
          <p:cNvSpPr>
            <a:spLocks noGrp="1"/>
          </p:cNvSpPr>
          <p:nvPr>
            <p:ph type="body" sz="quarter" idx="11" hasCustomPrompt="1"/>
          </p:nvPr>
        </p:nvSpPr>
        <p:spPr>
          <a:xfrm>
            <a:off x="909814" y="3492866"/>
            <a:ext cx="4813690" cy="244660"/>
          </a:xfrm>
          <a:prstGeom prst="rect">
            <a:avLst/>
          </a:prstGeom>
        </p:spPr>
        <p:txBody>
          <a:bodyPr/>
          <a:lstStyle>
            <a:lvl1pPr marL="0" indent="0">
              <a:buNone/>
              <a:defRPr sz="1300" spc="30" baseline="0">
                <a:solidFill>
                  <a:schemeClr val="tx2"/>
                </a:solidFill>
                <a:latin typeface="Arial" panose="020B0604020202020204" pitchFamily="34" charset="0"/>
                <a:cs typeface="Arial" panose="020B0604020202020204" pitchFamily="34" charset="0"/>
              </a:defRPr>
            </a:lvl1pPr>
          </a:lstStyle>
          <a:p>
            <a:pPr lvl="0"/>
            <a:r>
              <a:rPr lang="en-US" dirty="0"/>
              <a:t>Presenting author</a:t>
            </a:r>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F00C8091-42D3-4A37-A210-CC01AA76DD96}"/>
                  </a:ext>
                </a:extLst>
              </p14:cNvPr>
              <p14:cNvContentPartPr/>
              <p14:nvPr userDrawn="1"/>
            </p14:nvContentPartPr>
            <p14:xfrm>
              <a:off x="2032299" y="839917"/>
              <a:ext cx="360" cy="6840"/>
            </p14:xfrm>
          </p:contentPart>
        </mc:Choice>
        <mc:Fallback xmlns="">
          <p:pic>
            <p:nvPicPr>
              <p:cNvPr id="2" name="Ink 1">
                <a:extLst>
                  <a:ext uri="{FF2B5EF4-FFF2-40B4-BE49-F238E27FC236}">
                    <a16:creationId xmlns:a16="http://schemas.microsoft.com/office/drawing/2014/main" id="{F00C8091-42D3-4A37-A210-CC01AA76DD96}"/>
                  </a:ext>
                </a:extLst>
              </p:cNvPr>
              <p:cNvPicPr/>
              <p:nvPr/>
            </p:nvPicPr>
            <p:blipFill>
              <a:blip r:embed="rId4"/>
              <a:stretch>
                <a:fillRect/>
              </a:stretch>
            </p:blipFill>
            <p:spPr>
              <a:xfrm>
                <a:off x="2023299" y="831277"/>
                <a:ext cx="18000" cy="24480"/>
              </a:xfrm>
              <a:prstGeom prst="rect">
                <a:avLst/>
              </a:prstGeom>
            </p:spPr>
          </p:pic>
        </mc:Fallback>
      </mc:AlternateContent>
    </p:spTree>
    <p:extLst>
      <p:ext uri="{BB962C8B-B14F-4D97-AF65-F5344CB8AC3E}">
        <p14:creationId xmlns:p14="http://schemas.microsoft.com/office/powerpoint/2010/main" val="263926350"/>
      </p:ext>
    </p:extLst>
  </p:cSld>
  <p:clrMapOvr>
    <a:masterClrMapping/>
  </p:clrMapOvr>
  <p:extLst>
    <p:ext uri="{DCECCB84-F9BA-43D5-87BE-67443E8EF086}">
      <p15:sldGuideLst xmlns:p15="http://schemas.microsoft.com/office/powerpoint/2012/main">
        <p15:guide id="1" pos="589"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00ADE3B-D4EE-5A4C-AD25-F5B22A2280C4}"/>
              </a:ext>
            </a:extLst>
          </p:cNvPr>
          <p:cNvPicPr>
            <a:picLocks noChangeAspect="1"/>
          </p:cNvPicPr>
          <p:nvPr userDrawn="1"/>
        </p:nvPicPr>
        <p:blipFill>
          <a:blip r:embed="rId2"/>
          <a:srcRect/>
          <a:stretch/>
        </p:blipFill>
        <p:spPr>
          <a:xfrm>
            <a:off x="1355" y="0"/>
            <a:ext cx="9141289" cy="5143499"/>
          </a:xfrm>
          <a:prstGeom prst="rect">
            <a:avLst/>
          </a:prstGeom>
        </p:spPr>
      </p:pic>
      <p:sp>
        <p:nvSpPr>
          <p:cNvPr id="5" name="Text Placeholder 9">
            <a:extLst>
              <a:ext uri="{FF2B5EF4-FFF2-40B4-BE49-F238E27FC236}">
                <a16:creationId xmlns:a16="http://schemas.microsoft.com/office/drawing/2014/main" id="{44E0150F-9DF8-1B4F-B81D-680BA1D1ED96}"/>
              </a:ext>
            </a:extLst>
          </p:cNvPr>
          <p:cNvSpPr>
            <a:spLocks noGrp="1"/>
          </p:cNvSpPr>
          <p:nvPr>
            <p:ph type="body" sz="quarter" idx="10" hasCustomPrompt="1"/>
          </p:nvPr>
        </p:nvSpPr>
        <p:spPr>
          <a:xfrm>
            <a:off x="720626" y="339101"/>
            <a:ext cx="7660323" cy="4396859"/>
          </a:xfrm>
          <a:prstGeom prst="rect">
            <a:avLst/>
          </a:prstGeom>
        </p:spPr>
        <p:txBody>
          <a:bodyPr/>
          <a:lstStyle>
            <a:lvl1pPr marL="0" indent="0">
              <a:buNone/>
              <a:defRPr sz="1400">
                <a:solidFill>
                  <a:schemeClr val="tx1"/>
                </a:solidFill>
                <a:latin typeface="Arial" panose="020B0604020202020204" pitchFamily="34" charset="0"/>
                <a:cs typeface="Arial" panose="020B0604020202020204" pitchFamily="34" charset="0"/>
              </a:defRPr>
            </a:lvl1pPr>
          </a:lstStyle>
          <a:p>
            <a:pPr lvl="0"/>
            <a:r>
              <a:rPr lang="en-US" dirty="0"/>
              <a:t>Text here</a:t>
            </a:r>
          </a:p>
        </p:txBody>
      </p:sp>
      <p:sp>
        <p:nvSpPr>
          <p:cNvPr id="2" name="Rectangle 1">
            <a:extLst>
              <a:ext uri="{FF2B5EF4-FFF2-40B4-BE49-F238E27FC236}">
                <a16:creationId xmlns:a16="http://schemas.microsoft.com/office/drawing/2014/main" id="{5C7E02A0-1BBB-4D2B-AF52-599CCB8FA0D6}"/>
              </a:ext>
            </a:extLst>
          </p:cNvPr>
          <p:cNvSpPr/>
          <p:nvPr userDrawn="1"/>
        </p:nvSpPr>
        <p:spPr>
          <a:xfrm>
            <a:off x="7176463" y="4256690"/>
            <a:ext cx="1772045" cy="78196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AU"/>
          </a:p>
        </p:txBody>
      </p:sp>
    </p:spTree>
    <p:extLst>
      <p:ext uri="{BB962C8B-B14F-4D97-AF65-F5344CB8AC3E}">
        <p14:creationId xmlns:p14="http://schemas.microsoft.com/office/powerpoint/2010/main" val="1333018511"/>
      </p:ext>
    </p:extLst>
  </p:cSld>
  <p:clrMapOvr>
    <a:masterClrMapping/>
  </p:clrMapOvr>
  <p:extLst>
    <p:ext uri="{DCECCB84-F9BA-43D5-87BE-67443E8EF086}">
      <p15:sldGuideLst xmlns:p15="http://schemas.microsoft.com/office/powerpoint/2012/main">
        <p15:guide id="1" pos="589"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6003893"/>
      </p:ext>
    </p:extLst>
  </p:cSld>
  <p:clrMap bg1="lt1" tx1="dk1" bg2="lt2" tx2="dk2" accent1="accent1" accent2="accent2" accent3="accent3" accent4="accent4" accent5="accent5" accent6="accent6" hlink="hlink" folHlink="folHlink"/>
  <p:sldLayoutIdLst>
    <p:sldLayoutId id="2147483661" r:id="rId1"/>
    <p:sldLayoutId id="2147483662" r:id="rId2"/>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emf"/></Relationships>
</file>

<file path=ppt/slides/_rels/slide10.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11.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2.emf"/><Relationship Id="rId11" Type="http://schemas.openxmlformats.org/officeDocument/2006/relationships/image" Target="../media/image37.png"/><Relationship Id="rId5" Type="http://schemas.openxmlformats.org/officeDocument/2006/relationships/image" Target="../media/image21.emf"/><Relationship Id="rId10" Type="http://schemas.openxmlformats.org/officeDocument/2006/relationships/image" Target="../media/image36.png"/><Relationship Id="rId4" Type="http://schemas.openxmlformats.org/officeDocument/2006/relationships/image" Target="../media/image20.emf"/><Relationship Id="rId9" Type="http://schemas.openxmlformats.org/officeDocument/2006/relationships/image" Target="../media/image35.png"/></Relationships>
</file>

<file path=ppt/slides/_rels/slide12.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4.emf"/><Relationship Id="rId7" Type="http://schemas.openxmlformats.org/officeDocument/2006/relationships/image" Target="../media/image16.png"/><Relationship Id="rId2" Type="http://schemas.openxmlformats.org/officeDocument/2006/relationships/image" Target="../media/image13.emf"/><Relationship Id="rId1" Type="http://schemas.openxmlformats.org/officeDocument/2006/relationships/slideLayout" Target="../slideLayouts/slideLayout2.xml"/><Relationship Id="rId6" Type="http://schemas.openxmlformats.org/officeDocument/2006/relationships/image" Target="../media/image15.png"/><Relationship Id="rId11" Type="http://schemas.openxmlformats.org/officeDocument/2006/relationships/image" Target="../media/image20.png"/><Relationship Id="rId5" Type="http://schemas.openxmlformats.org/officeDocument/2006/relationships/image" Target="../media/image16.emf"/><Relationship Id="rId10" Type="http://schemas.openxmlformats.org/officeDocument/2006/relationships/image" Target="../media/image19.png"/><Relationship Id="rId4" Type="http://schemas.openxmlformats.org/officeDocument/2006/relationships/image" Target="../media/image15.emf"/><Relationship Id="rId9"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3AEE6663-BCB7-6B42-85C0-6949B6B3C16E}"/>
              </a:ext>
            </a:extLst>
          </p:cNvPr>
          <p:cNvSpPr>
            <a:spLocks noGrp="1"/>
          </p:cNvSpPr>
          <p:nvPr>
            <p:ph type="body" sz="quarter" idx="10"/>
          </p:nvPr>
        </p:nvSpPr>
        <p:spPr>
          <a:xfrm>
            <a:off x="859363" y="1808747"/>
            <a:ext cx="5478375" cy="401207"/>
          </a:xfrm>
        </p:spPr>
        <p:txBody>
          <a:bodyPr/>
          <a:lstStyle/>
          <a:p>
            <a:r>
              <a:rPr lang="en-US" dirty="0"/>
              <a:t>A New Dose-Response</a:t>
            </a:r>
          </a:p>
          <a:p>
            <a:r>
              <a:rPr lang="en-US" dirty="0"/>
              <a:t>Model for Treating Cancer with Particle Therapy</a:t>
            </a:r>
          </a:p>
        </p:txBody>
      </p:sp>
      <p:sp>
        <p:nvSpPr>
          <p:cNvPr id="10" name="Text Placeholder 9">
            <a:extLst>
              <a:ext uri="{FF2B5EF4-FFF2-40B4-BE49-F238E27FC236}">
                <a16:creationId xmlns:a16="http://schemas.microsoft.com/office/drawing/2014/main" id="{0698CD44-F3FD-D747-8F63-9FBDD3AB8EA7}"/>
              </a:ext>
            </a:extLst>
          </p:cNvPr>
          <p:cNvSpPr>
            <a:spLocks noGrp="1"/>
          </p:cNvSpPr>
          <p:nvPr>
            <p:ph type="body" sz="quarter" idx="11"/>
          </p:nvPr>
        </p:nvSpPr>
        <p:spPr>
          <a:xfrm>
            <a:off x="857978" y="3481665"/>
            <a:ext cx="4813690" cy="244660"/>
          </a:xfrm>
        </p:spPr>
        <p:txBody>
          <a:bodyPr/>
          <a:lstStyle/>
          <a:p>
            <a:r>
              <a:rPr lang="en-US" dirty="0"/>
              <a:t>Melissa McIntyre (Presenter)</a:t>
            </a:r>
            <a:endParaRPr lang="en-US" baseline="30000" dirty="0"/>
          </a:p>
          <a:p>
            <a:r>
              <a:rPr lang="en-US" dirty="0"/>
              <a:t>Dr A</a:t>
            </a:r>
            <a:r>
              <a:rPr lang="en-AU" dirty="0"/>
              <a:t>yşe </a:t>
            </a:r>
            <a:r>
              <a:rPr lang="en-AU" dirty="0" err="1"/>
              <a:t>Kızılersü</a:t>
            </a:r>
            <a:endParaRPr lang="en-AU" baseline="30000" dirty="0"/>
          </a:p>
          <a:p>
            <a:r>
              <a:rPr lang="en-AU" dirty="0"/>
              <a:t>Prof. Anthony Thomas</a:t>
            </a:r>
            <a:endParaRPr lang="en-AU" baseline="30000" dirty="0"/>
          </a:p>
          <a:p>
            <a:endParaRPr lang="en-AU" baseline="30000" dirty="0"/>
          </a:p>
          <a:p>
            <a:r>
              <a:rPr lang="en-AU" u="sng" dirty="0"/>
              <a:t>Special Research Centre for the Subatomic Structure of Matter, The University of Adelaide</a:t>
            </a:r>
          </a:p>
          <a:p>
            <a:endParaRPr lang="en-US" dirty="0"/>
          </a:p>
        </p:txBody>
      </p:sp>
      <p:sp>
        <p:nvSpPr>
          <p:cNvPr id="2" name="Rectangle 1">
            <a:extLst>
              <a:ext uri="{FF2B5EF4-FFF2-40B4-BE49-F238E27FC236}">
                <a16:creationId xmlns:a16="http://schemas.microsoft.com/office/drawing/2014/main" id="{0F423656-66CF-A248-93B7-88EABAD27406}"/>
              </a:ext>
            </a:extLst>
          </p:cNvPr>
          <p:cNvSpPr/>
          <p:nvPr/>
        </p:nvSpPr>
        <p:spPr>
          <a:xfrm>
            <a:off x="765543" y="573332"/>
            <a:ext cx="1729563" cy="91440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nvGrpSpPr>
          <p:cNvPr id="6" name="Group 5">
            <a:extLst>
              <a:ext uri="{FF2B5EF4-FFF2-40B4-BE49-F238E27FC236}">
                <a16:creationId xmlns:a16="http://schemas.microsoft.com/office/drawing/2014/main" id="{64D49235-63DB-C84A-B992-EA8F9F2C6186}"/>
              </a:ext>
            </a:extLst>
          </p:cNvPr>
          <p:cNvGrpSpPr/>
          <p:nvPr/>
        </p:nvGrpSpPr>
        <p:grpSpPr>
          <a:xfrm>
            <a:off x="1715286" y="484272"/>
            <a:ext cx="2954291" cy="1092519"/>
            <a:chOff x="2934137" y="3708081"/>
            <a:chExt cx="3365110" cy="1258680"/>
          </a:xfrm>
        </p:grpSpPr>
        <p:pic>
          <p:nvPicPr>
            <p:cNvPr id="3" name="Picture 2">
              <a:extLst>
                <a:ext uri="{FF2B5EF4-FFF2-40B4-BE49-F238E27FC236}">
                  <a16:creationId xmlns:a16="http://schemas.microsoft.com/office/drawing/2014/main" id="{D377D03B-11ED-724F-B689-796B08DCE8AC}"/>
                </a:ext>
              </a:extLst>
            </p:cNvPr>
            <p:cNvPicPr>
              <a:picLocks noChangeAspect="1"/>
            </p:cNvPicPr>
            <p:nvPr/>
          </p:nvPicPr>
          <p:blipFill>
            <a:blip r:embed="rId3"/>
            <a:stretch>
              <a:fillRect/>
            </a:stretch>
          </p:blipFill>
          <p:spPr>
            <a:xfrm>
              <a:off x="4646545" y="3708081"/>
              <a:ext cx="1652702" cy="1258680"/>
            </a:xfrm>
            <a:prstGeom prst="rect">
              <a:avLst/>
            </a:prstGeom>
          </p:spPr>
        </p:pic>
        <p:pic>
          <p:nvPicPr>
            <p:cNvPr id="5" name="Picture 4">
              <a:extLst>
                <a:ext uri="{FF2B5EF4-FFF2-40B4-BE49-F238E27FC236}">
                  <a16:creationId xmlns:a16="http://schemas.microsoft.com/office/drawing/2014/main" id="{6E126192-4104-F242-9E5B-164583B0254C}"/>
                </a:ext>
              </a:extLst>
            </p:cNvPr>
            <p:cNvPicPr>
              <a:picLocks noChangeAspect="1"/>
            </p:cNvPicPr>
            <p:nvPr/>
          </p:nvPicPr>
          <p:blipFill>
            <a:blip r:embed="rId4"/>
            <a:stretch>
              <a:fillRect/>
            </a:stretch>
          </p:blipFill>
          <p:spPr>
            <a:xfrm>
              <a:off x="2934137" y="3747595"/>
              <a:ext cx="1574800" cy="1168400"/>
            </a:xfrm>
            <a:prstGeom prst="rect">
              <a:avLst/>
            </a:prstGeom>
          </p:spPr>
        </p:pic>
      </p:grpSp>
    </p:spTree>
    <p:extLst>
      <p:ext uri="{BB962C8B-B14F-4D97-AF65-F5344CB8AC3E}">
        <p14:creationId xmlns:p14="http://schemas.microsoft.com/office/powerpoint/2010/main" val="14273618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8">
            <a:extLst>
              <a:ext uri="{FF2B5EF4-FFF2-40B4-BE49-F238E27FC236}">
                <a16:creationId xmlns:a16="http://schemas.microsoft.com/office/drawing/2014/main" id="{758BDD6C-39F7-2E48-AE39-F1B15DF0AA33}"/>
              </a:ext>
            </a:extLst>
          </p:cNvPr>
          <p:cNvSpPr txBox="1">
            <a:spLocks/>
          </p:cNvSpPr>
          <p:nvPr/>
        </p:nvSpPr>
        <p:spPr>
          <a:xfrm>
            <a:off x="598465" y="37733"/>
            <a:ext cx="8018133" cy="401207"/>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3200" dirty="0">
                <a:solidFill>
                  <a:schemeClr val="accent2"/>
                </a:solidFill>
              </a:rPr>
              <a:t>Our Model</a:t>
            </a:r>
          </a:p>
        </p:txBody>
      </p:sp>
      <p:pic>
        <p:nvPicPr>
          <p:cNvPr id="12" name="Picture 11">
            <a:extLst>
              <a:ext uri="{FF2B5EF4-FFF2-40B4-BE49-F238E27FC236}">
                <a16:creationId xmlns:a16="http://schemas.microsoft.com/office/drawing/2014/main" id="{D048FAFF-05FD-4849-8437-6C31E513A4B4}"/>
              </a:ext>
            </a:extLst>
          </p:cNvPr>
          <p:cNvPicPr>
            <a:picLocks noChangeAspect="1"/>
          </p:cNvPicPr>
          <p:nvPr/>
        </p:nvPicPr>
        <p:blipFill rotWithShape="1">
          <a:blip r:embed="rId2"/>
          <a:srcRect t="7280" r="67272" b="45990"/>
          <a:stretch/>
        </p:blipFill>
        <p:spPr>
          <a:xfrm>
            <a:off x="917887" y="879234"/>
            <a:ext cx="3537999" cy="3460602"/>
          </a:xfrm>
          <a:prstGeom prst="rect">
            <a:avLst/>
          </a:prstGeom>
        </p:spPr>
      </p:pic>
      <p:pic>
        <p:nvPicPr>
          <p:cNvPr id="13" name="Picture 12">
            <a:extLst>
              <a:ext uri="{FF2B5EF4-FFF2-40B4-BE49-F238E27FC236}">
                <a16:creationId xmlns:a16="http://schemas.microsoft.com/office/drawing/2014/main" id="{099ECB05-6399-EA4B-A850-328EAA77E6D1}"/>
              </a:ext>
            </a:extLst>
          </p:cNvPr>
          <p:cNvPicPr>
            <a:picLocks noChangeAspect="1"/>
          </p:cNvPicPr>
          <p:nvPr/>
        </p:nvPicPr>
        <p:blipFill rotWithShape="1">
          <a:blip r:embed="rId3"/>
          <a:srcRect l="65209" t="53208"/>
          <a:stretch/>
        </p:blipFill>
        <p:spPr>
          <a:xfrm>
            <a:off x="4572000" y="908261"/>
            <a:ext cx="3756042" cy="3460601"/>
          </a:xfrm>
          <a:prstGeom prst="rect">
            <a:avLst/>
          </a:prstGeom>
        </p:spPr>
      </p:pic>
      <p:pic>
        <p:nvPicPr>
          <p:cNvPr id="14" name="Picture 13">
            <a:extLst>
              <a:ext uri="{FF2B5EF4-FFF2-40B4-BE49-F238E27FC236}">
                <a16:creationId xmlns:a16="http://schemas.microsoft.com/office/drawing/2014/main" id="{5A33D490-3708-1947-ABAF-41FCA3B548ED}"/>
              </a:ext>
            </a:extLst>
          </p:cNvPr>
          <p:cNvPicPr>
            <a:picLocks noChangeAspect="1"/>
          </p:cNvPicPr>
          <p:nvPr/>
        </p:nvPicPr>
        <p:blipFill rotWithShape="1">
          <a:blip r:embed="rId4"/>
          <a:srcRect l="33530" t="4478" r="32138" b="90018"/>
          <a:stretch/>
        </p:blipFill>
        <p:spPr>
          <a:xfrm>
            <a:off x="2878333" y="575607"/>
            <a:ext cx="3425791" cy="376195"/>
          </a:xfrm>
          <a:prstGeom prst="rect">
            <a:avLst/>
          </a:prstGeom>
        </p:spPr>
      </p:pic>
      <p:sp>
        <p:nvSpPr>
          <p:cNvPr id="15" name="TextBox 14">
            <a:extLst>
              <a:ext uri="{FF2B5EF4-FFF2-40B4-BE49-F238E27FC236}">
                <a16:creationId xmlns:a16="http://schemas.microsoft.com/office/drawing/2014/main" id="{09798FCB-DA27-1345-B420-754A0BD2A996}"/>
              </a:ext>
            </a:extLst>
          </p:cNvPr>
          <p:cNvSpPr txBox="1"/>
          <p:nvPr/>
        </p:nvSpPr>
        <p:spPr>
          <a:xfrm>
            <a:off x="8527170" y="4805538"/>
            <a:ext cx="482824" cy="276999"/>
          </a:xfrm>
          <a:prstGeom prst="rect">
            <a:avLst/>
          </a:prstGeom>
          <a:noFill/>
        </p:spPr>
        <p:txBody>
          <a:bodyPr wrap="none" rtlCol="0">
            <a:spAutoFit/>
          </a:bodyPr>
          <a:lstStyle/>
          <a:p>
            <a:r>
              <a:rPr lang="en-US" sz="1200" dirty="0">
                <a:solidFill>
                  <a:schemeClr val="tx2"/>
                </a:solidFill>
                <a:latin typeface="Arial" panose="020B0604020202020204" pitchFamily="34" charset="0"/>
                <a:cs typeface="Arial" panose="020B0604020202020204" pitchFamily="34" charset="0"/>
              </a:rPr>
              <a:t>9/12</a:t>
            </a:r>
            <a:endParaRPr lang="en-US" dirty="0">
              <a:solidFill>
                <a:schemeClr val="tx2"/>
              </a:solidFill>
            </a:endParaRPr>
          </a:p>
        </p:txBody>
      </p:sp>
      <p:sp>
        <p:nvSpPr>
          <p:cNvPr id="16" name="TextBox 15">
            <a:extLst>
              <a:ext uri="{FF2B5EF4-FFF2-40B4-BE49-F238E27FC236}">
                <a16:creationId xmlns:a16="http://schemas.microsoft.com/office/drawing/2014/main" id="{B51F6FA9-A3E8-5247-877F-A5C393F39856}"/>
              </a:ext>
            </a:extLst>
          </p:cNvPr>
          <p:cNvSpPr txBox="1"/>
          <p:nvPr/>
        </p:nvSpPr>
        <p:spPr>
          <a:xfrm>
            <a:off x="467360" y="4809887"/>
            <a:ext cx="2571538" cy="276999"/>
          </a:xfrm>
          <a:prstGeom prst="rect">
            <a:avLst/>
          </a:prstGeom>
          <a:noFill/>
        </p:spPr>
        <p:txBody>
          <a:bodyPr wrap="none" rtlCol="0">
            <a:spAutoFit/>
          </a:bodyPr>
          <a:lstStyle/>
          <a:p>
            <a:r>
              <a:rPr lang="en-US" sz="1200" dirty="0">
                <a:solidFill>
                  <a:schemeClr val="tx2"/>
                </a:solidFill>
                <a:latin typeface="Arial" panose="020B0604020202020204" pitchFamily="34" charset="0"/>
                <a:cs typeface="Arial" panose="020B0604020202020204" pitchFamily="34" charset="0"/>
              </a:rPr>
              <a:t>melissa.mcintyre@adelaide.edu.au</a:t>
            </a:r>
            <a:endParaRPr lang="en-US" dirty="0">
              <a:solidFill>
                <a:schemeClr val="tx2"/>
              </a:solidFill>
            </a:endParaRPr>
          </a:p>
        </p:txBody>
      </p:sp>
      <p:sp>
        <p:nvSpPr>
          <p:cNvPr id="17" name="TextBox 16">
            <a:extLst>
              <a:ext uri="{FF2B5EF4-FFF2-40B4-BE49-F238E27FC236}">
                <a16:creationId xmlns:a16="http://schemas.microsoft.com/office/drawing/2014/main" id="{3434D6AF-D7D2-B24E-9299-E859E36E901A}"/>
              </a:ext>
            </a:extLst>
          </p:cNvPr>
          <p:cNvSpPr txBox="1"/>
          <p:nvPr/>
        </p:nvSpPr>
        <p:spPr>
          <a:xfrm>
            <a:off x="4115248" y="4264266"/>
            <a:ext cx="984565" cy="700192"/>
          </a:xfrm>
          <a:prstGeom prst="rect">
            <a:avLst/>
          </a:prstGeom>
          <a:noFill/>
        </p:spPr>
        <p:txBody>
          <a:bodyPr wrap="none" rtlCol="0">
            <a:spAutoFit/>
          </a:bodyPr>
          <a:lstStyle/>
          <a:p>
            <a:r>
              <a:rPr lang="en-AU" sz="1000" dirty="0"/>
              <a:t>Belli et al. 1998</a:t>
            </a:r>
          </a:p>
          <a:p>
            <a:endParaRPr lang="en-AU" sz="1600" dirty="0"/>
          </a:p>
          <a:p>
            <a:endParaRPr lang="en-US" dirty="0"/>
          </a:p>
        </p:txBody>
      </p:sp>
    </p:spTree>
    <p:extLst>
      <p:ext uri="{BB962C8B-B14F-4D97-AF65-F5344CB8AC3E}">
        <p14:creationId xmlns:p14="http://schemas.microsoft.com/office/powerpoint/2010/main" val="11035641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8">
            <a:extLst>
              <a:ext uri="{FF2B5EF4-FFF2-40B4-BE49-F238E27FC236}">
                <a16:creationId xmlns:a16="http://schemas.microsoft.com/office/drawing/2014/main" id="{758BDD6C-39F7-2E48-AE39-F1B15DF0AA33}"/>
              </a:ext>
            </a:extLst>
          </p:cNvPr>
          <p:cNvSpPr txBox="1">
            <a:spLocks/>
          </p:cNvSpPr>
          <p:nvPr/>
        </p:nvSpPr>
        <p:spPr>
          <a:xfrm>
            <a:off x="607892" y="128925"/>
            <a:ext cx="8034034" cy="401207"/>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800" dirty="0">
                <a:solidFill>
                  <a:schemeClr val="accent2"/>
                </a:solidFill>
              </a:rPr>
              <a:t>Our Model’s </a:t>
            </a:r>
          </a:p>
          <a:p>
            <a:r>
              <a:rPr lang="en-US" sz="2800" dirty="0">
                <a:solidFill>
                  <a:schemeClr val="accent2"/>
                </a:solidFill>
              </a:rPr>
              <a:t>Performance</a:t>
            </a:r>
          </a:p>
        </p:txBody>
      </p:sp>
      <mc:AlternateContent xmlns:mc="http://schemas.openxmlformats.org/markup-compatibility/2006" xmlns:a14="http://schemas.microsoft.com/office/drawing/2010/main">
        <mc:Choice Requires="a14">
          <p:sp>
            <p:nvSpPr>
              <p:cNvPr id="4" name="Text Placeholder 1">
                <a:extLst>
                  <a:ext uri="{FF2B5EF4-FFF2-40B4-BE49-F238E27FC236}">
                    <a16:creationId xmlns:a16="http://schemas.microsoft.com/office/drawing/2014/main" id="{8DF3F6C9-AFE1-BC4D-AA34-52DCF64277A6}"/>
                  </a:ext>
                </a:extLst>
              </p:cNvPr>
              <p:cNvSpPr txBox="1">
                <a:spLocks/>
              </p:cNvSpPr>
              <p:nvPr/>
            </p:nvSpPr>
            <p:spPr>
              <a:xfrm>
                <a:off x="541332" y="955884"/>
                <a:ext cx="3931070" cy="3768312"/>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285750" indent="-285750">
                  <a:buFont typeface="Arial" panose="020B0604020202020204" pitchFamily="34" charset="0"/>
                  <a:buChar char="•"/>
                </a:pPr>
                <a:endParaRPr lang="en-AU" dirty="0"/>
              </a:p>
              <a:p>
                <a:pPr marL="285750" indent="-285750">
                  <a:buSzPct val="150000"/>
                  <a:buFont typeface="Arial" panose="020B0604020202020204" pitchFamily="34" charset="0"/>
                  <a:buChar char="•"/>
                </a:pPr>
                <a:r>
                  <a:rPr lang="en-AU" dirty="0"/>
                  <a:t>We fit each the </a:t>
                </a:r>
                <a:r>
                  <a:rPr lang="en-AU" dirty="0" err="1"/>
                  <a:t>FPp</a:t>
                </a:r>
                <a:r>
                  <a:rPr lang="en-AU" dirty="0"/>
                  <a:t> and Pp PDFs to the data </a:t>
                </a:r>
              </a:p>
              <a:p>
                <a:pPr>
                  <a:buSzPct val="150000"/>
                </a:pPr>
                <a:endParaRPr lang="en-AU" sz="400" dirty="0"/>
              </a:p>
              <a:p>
                <a:pPr marL="285750" indent="-285750">
                  <a:buSzPct val="150000"/>
                  <a:buFont typeface="Arial" panose="020B0604020202020204" pitchFamily="34" charset="0"/>
                  <a:buChar char="•"/>
                </a:pPr>
                <a:r>
                  <a:rPr lang="en-AU" dirty="0"/>
                  <a:t>In </a:t>
                </a:r>
                <a:r>
                  <a:rPr lang="en-AU" dirty="0">
                    <a:solidFill>
                      <a:srgbClr val="C00000"/>
                    </a:solidFill>
                  </a:rPr>
                  <a:t>low LET region</a:t>
                </a:r>
                <a:r>
                  <a:rPr lang="en-AU" dirty="0"/>
                  <a:t>, the </a:t>
                </a:r>
                <a:r>
                  <a:rPr lang="en-AU" dirty="0" err="1"/>
                  <a:t>FPp</a:t>
                </a:r>
                <a:r>
                  <a:rPr lang="en-AU" dirty="0"/>
                  <a:t> and Pp fits are similar </a:t>
                </a:r>
                <a14:m>
                  <m:oMath xmlns:m="http://schemas.openxmlformats.org/officeDocument/2006/math">
                    <m:r>
                      <a:rPr lang="en-AU" i="1" smtClean="0">
                        <a:latin typeface="Cambria Math" panose="02040503050406030204" pitchFamily="18" charset="0"/>
                        <a:ea typeface="Cambria Math" panose="02040503050406030204" pitchFamily="18" charset="0"/>
                      </a:rPr>
                      <m:t>⇒</m:t>
                    </m:r>
                  </m:oMath>
                </a14:m>
                <a:r>
                  <a:rPr lang="en-AU" dirty="0"/>
                  <a:t> </a:t>
                </a:r>
                <a:r>
                  <a:rPr lang="en-AU" i="1" dirty="0" err="1">
                    <a:solidFill>
                      <a:srgbClr val="C00000"/>
                    </a:solidFill>
                  </a:rPr>
                  <a:t>equidispersed</a:t>
                </a:r>
                <a:r>
                  <a:rPr lang="en-AU" dirty="0"/>
                  <a:t> data</a:t>
                </a:r>
              </a:p>
              <a:p>
                <a:pPr>
                  <a:buSzPct val="150000"/>
                </a:pPr>
                <a:endParaRPr lang="en-AU" dirty="0"/>
              </a:p>
              <a:p>
                <a:pPr marL="285750" indent="-285750">
                  <a:buSzPct val="150000"/>
                  <a:buFont typeface="Arial" panose="020B0604020202020204" pitchFamily="34" charset="0"/>
                  <a:buChar char="•"/>
                </a:pPr>
                <a:r>
                  <a:rPr lang="en-AU" dirty="0"/>
                  <a:t>In </a:t>
                </a:r>
                <a:r>
                  <a:rPr lang="en-AU" dirty="0">
                    <a:solidFill>
                      <a:srgbClr val="C00000"/>
                    </a:solidFill>
                  </a:rPr>
                  <a:t>high LET region</a:t>
                </a:r>
                <a:r>
                  <a:rPr lang="en-AU" dirty="0"/>
                  <a:t>, the </a:t>
                </a:r>
                <a:r>
                  <a:rPr lang="en-AU" dirty="0" err="1"/>
                  <a:t>FPp</a:t>
                </a:r>
                <a:r>
                  <a:rPr lang="en-AU" dirty="0"/>
                  <a:t> performs much better  </a:t>
                </a:r>
                <a14:m>
                  <m:oMath xmlns:m="http://schemas.openxmlformats.org/officeDocument/2006/math">
                    <m:r>
                      <a:rPr lang="en-AU" i="1">
                        <a:latin typeface="Cambria Math" panose="02040503050406030204" pitchFamily="18" charset="0"/>
                        <a:ea typeface="Cambria Math" panose="02040503050406030204" pitchFamily="18" charset="0"/>
                      </a:rPr>
                      <m:t>⇒</m:t>
                    </m:r>
                  </m:oMath>
                </a14:m>
                <a:r>
                  <a:rPr lang="en-AU" dirty="0"/>
                  <a:t> </a:t>
                </a:r>
                <a:r>
                  <a:rPr lang="en-AU" i="1" dirty="0">
                    <a:solidFill>
                      <a:srgbClr val="C00000"/>
                    </a:solidFill>
                  </a:rPr>
                  <a:t>overdispersed</a:t>
                </a:r>
                <a:r>
                  <a:rPr lang="en-AU" dirty="0"/>
                  <a:t> data</a:t>
                </a:r>
              </a:p>
              <a:p>
                <a:pPr marL="285750" indent="-285750">
                  <a:buSzPct val="150000"/>
                  <a:buFont typeface="Arial" panose="020B0604020202020204" pitchFamily="34" charset="0"/>
                  <a:buChar char="•"/>
                </a:pPr>
                <a:endParaRPr lang="en-AU" sz="700" dirty="0"/>
              </a:p>
              <a:p>
                <a:pPr marL="285750" indent="-285750">
                  <a:buSzPct val="150000"/>
                  <a:buFont typeface="Arial" panose="020B0604020202020204" pitchFamily="34" charset="0"/>
                  <a:buChar char="•"/>
                </a:pPr>
                <a:r>
                  <a:rPr lang="en-AU" dirty="0"/>
                  <a:t>Pp performs </a:t>
                </a:r>
                <a:r>
                  <a:rPr lang="en-AU" dirty="0">
                    <a:solidFill>
                      <a:srgbClr val="C00000"/>
                    </a:solidFill>
                  </a:rPr>
                  <a:t>well</a:t>
                </a:r>
                <a:r>
                  <a:rPr lang="en-AU" dirty="0"/>
                  <a:t> </a:t>
                </a:r>
                <a:r>
                  <a:rPr lang="en-AU" dirty="0">
                    <a:solidFill>
                      <a:srgbClr val="C00000"/>
                    </a:solidFill>
                  </a:rPr>
                  <a:t>in low LET region</a:t>
                </a:r>
                <a:r>
                  <a:rPr lang="en-AU" dirty="0"/>
                  <a:t> and </a:t>
                </a:r>
                <a:r>
                  <a:rPr lang="en-AU" dirty="0">
                    <a:solidFill>
                      <a:srgbClr val="C00000"/>
                    </a:solidFill>
                  </a:rPr>
                  <a:t>worse</a:t>
                </a:r>
                <a:r>
                  <a:rPr lang="en-AU" dirty="0"/>
                  <a:t> </a:t>
                </a:r>
                <a:r>
                  <a:rPr lang="en-AU" dirty="0">
                    <a:solidFill>
                      <a:srgbClr val="C00000"/>
                    </a:solidFill>
                  </a:rPr>
                  <a:t>in high LET region</a:t>
                </a:r>
              </a:p>
              <a:p>
                <a:pPr>
                  <a:buSzPct val="150000"/>
                </a:pPr>
                <a:endParaRPr lang="en-AU" dirty="0">
                  <a:solidFill>
                    <a:srgbClr val="C00000"/>
                  </a:solidFill>
                </a:endParaRPr>
              </a:p>
              <a:p>
                <a:pPr marL="285750" indent="-285750">
                  <a:buSzPct val="150000"/>
                  <a:buFont typeface="Arial" panose="020B0604020202020204" pitchFamily="34" charset="0"/>
                  <a:buChar char="•"/>
                </a:pPr>
                <a:r>
                  <a:rPr lang="en-AU" dirty="0"/>
                  <a:t>All statistical tests on our model passed</a:t>
                </a:r>
              </a:p>
              <a:p>
                <a:pPr marL="285750" indent="-285750">
                  <a:buFont typeface="Arial" panose="020B0604020202020204" pitchFamily="34" charset="0"/>
                  <a:buChar char="•"/>
                </a:pPr>
                <a:endParaRPr lang="en-AU" dirty="0"/>
              </a:p>
              <a:p>
                <a:pPr marL="285750" indent="-285750">
                  <a:buFont typeface="Arial" panose="020B0604020202020204" pitchFamily="34" charset="0"/>
                  <a:buChar char="•"/>
                </a:pPr>
                <a:endParaRPr lang="en-AU" dirty="0"/>
              </a:p>
            </p:txBody>
          </p:sp>
        </mc:Choice>
        <mc:Fallback xmlns="">
          <p:sp>
            <p:nvSpPr>
              <p:cNvPr id="4" name="Text Placeholder 1">
                <a:extLst>
                  <a:ext uri="{FF2B5EF4-FFF2-40B4-BE49-F238E27FC236}">
                    <a16:creationId xmlns:a16="http://schemas.microsoft.com/office/drawing/2014/main" id="{8DF3F6C9-AFE1-BC4D-AA34-52DCF64277A6}"/>
                  </a:ext>
                </a:extLst>
              </p:cNvPr>
              <p:cNvSpPr txBox="1">
                <a:spLocks noRot="1" noChangeAspect="1" noMove="1" noResize="1" noEditPoints="1" noAdjustHandles="1" noChangeArrowheads="1" noChangeShapeType="1" noTextEdit="1"/>
              </p:cNvSpPr>
              <p:nvPr/>
            </p:nvSpPr>
            <p:spPr>
              <a:xfrm>
                <a:off x="541332" y="955884"/>
                <a:ext cx="3931070" cy="3768312"/>
              </a:xfrm>
              <a:prstGeom prst="rect">
                <a:avLst/>
              </a:prstGeom>
              <a:blipFill>
                <a:blip r:embed="rId3"/>
                <a:stretch>
                  <a:fillRect l="-1608"/>
                </a:stretch>
              </a:blipFill>
            </p:spPr>
            <p:txBody>
              <a:bodyPr/>
              <a:lstStyle/>
              <a:p>
                <a:r>
                  <a:rPr lang="en-US">
                    <a:noFill/>
                  </a:rPr>
                  <a:t> </a:t>
                </a:r>
              </a:p>
            </p:txBody>
          </p:sp>
        </mc:Fallback>
      </mc:AlternateContent>
      <p:sp>
        <p:nvSpPr>
          <p:cNvPr id="6" name="TextBox 5">
            <a:extLst>
              <a:ext uri="{FF2B5EF4-FFF2-40B4-BE49-F238E27FC236}">
                <a16:creationId xmlns:a16="http://schemas.microsoft.com/office/drawing/2014/main" id="{073EF410-380C-A34F-B439-3326003720B3}"/>
              </a:ext>
            </a:extLst>
          </p:cNvPr>
          <p:cNvSpPr txBox="1"/>
          <p:nvPr/>
        </p:nvSpPr>
        <p:spPr>
          <a:xfrm>
            <a:off x="467360" y="4809887"/>
            <a:ext cx="2571538" cy="276999"/>
          </a:xfrm>
          <a:prstGeom prst="rect">
            <a:avLst/>
          </a:prstGeom>
          <a:noFill/>
        </p:spPr>
        <p:txBody>
          <a:bodyPr wrap="none" rtlCol="0">
            <a:spAutoFit/>
          </a:bodyPr>
          <a:lstStyle/>
          <a:p>
            <a:r>
              <a:rPr lang="en-US" sz="1200" dirty="0" err="1">
                <a:solidFill>
                  <a:schemeClr val="tx2"/>
                </a:solidFill>
                <a:latin typeface="Arial" panose="020B0604020202020204" pitchFamily="34" charset="0"/>
                <a:cs typeface="Arial" panose="020B0604020202020204" pitchFamily="34" charset="0"/>
              </a:rPr>
              <a:t>melissa.mcintyre@adelaide.edu.au</a:t>
            </a:r>
            <a:endParaRPr lang="en-US" dirty="0">
              <a:solidFill>
                <a:schemeClr val="tx2"/>
              </a:solidFill>
            </a:endParaRPr>
          </a:p>
        </p:txBody>
      </p:sp>
      <p:pic>
        <p:nvPicPr>
          <p:cNvPr id="7" name="Picture 6">
            <a:extLst>
              <a:ext uri="{FF2B5EF4-FFF2-40B4-BE49-F238E27FC236}">
                <a16:creationId xmlns:a16="http://schemas.microsoft.com/office/drawing/2014/main" id="{72E08056-D096-1942-9D71-0D768E61FB63}"/>
              </a:ext>
            </a:extLst>
          </p:cNvPr>
          <p:cNvPicPr>
            <a:picLocks noChangeAspect="1"/>
          </p:cNvPicPr>
          <p:nvPr/>
        </p:nvPicPr>
        <p:blipFill>
          <a:blip r:embed="rId4"/>
          <a:stretch>
            <a:fillRect/>
          </a:stretch>
        </p:blipFill>
        <p:spPr>
          <a:xfrm>
            <a:off x="4591456" y="234111"/>
            <a:ext cx="4343880" cy="2107041"/>
          </a:xfrm>
          <a:prstGeom prst="rect">
            <a:avLst/>
          </a:prstGeom>
        </p:spPr>
      </p:pic>
      <p:sp>
        <p:nvSpPr>
          <p:cNvPr id="12" name="Rectangle 11">
            <a:extLst>
              <a:ext uri="{FF2B5EF4-FFF2-40B4-BE49-F238E27FC236}">
                <a16:creationId xmlns:a16="http://schemas.microsoft.com/office/drawing/2014/main" id="{2216E0B7-5622-894F-9496-2EDEFF2541B8}"/>
              </a:ext>
            </a:extLst>
          </p:cNvPr>
          <p:cNvSpPr/>
          <p:nvPr/>
        </p:nvSpPr>
        <p:spPr>
          <a:xfrm>
            <a:off x="7644058" y="396400"/>
            <a:ext cx="1050588" cy="2529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94649B0-CB1E-3D4B-96CB-86F920C724D9}"/>
              </a:ext>
            </a:extLst>
          </p:cNvPr>
          <p:cNvSpPr/>
          <p:nvPr/>
        </p:nvSpPr>
        <p:spPr>
          <a:xfrm>
            <a:off x="7892715" y="2599547"/>
            <a:ext cx="865422" cy="4598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32ABCCA-E0F7-8E45-8B47-7BB24D569A64}"/>
              </a:ext>
            </a:extLst>
          </p:cNvPr>
          <p:cNvSpPr/>
          <p:nvPr/>
        </p:nvSpPr>
        <p:spPr>
          <a:xfrm>
            <a:off x="5784965" y="2617595"/>
            <a:ext cx="865422" cy="3790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F34EB702-64F9-0546-B984-4D78AEB0BAD4}"/>
              </a:ext>
            </a:extLst>
          </p:cNvPr>
          <p:cNvPicPr>
            <a:picLocks noChangeAspect="1"/>
          </p:cNvPicPr>
          <p:nvPr/>
        </p:nvPicPr>
        <p:blipFill rotWithShape="1">
          <a:blip r:embed="rId5"/>
          <a:srcRect l="-1" t="51796" r="74838"/>
          <a:stretch/>
        </p:blipFill>
        <p:spPr>
          <a:xfrm>
            <a:off x="6706142" y="2571927"/>
            <a:ext cx="2147334" cy="2034223"/>
          </a:xfrm>
          <a:prstGeom prst="rect">
            <a:avLst/>
          </a:prstGeom>
        </p:spPr>
      </p:pic>
      <p:sp>
        <p:nvSpPr>
          <p:cNvPr id="18" name="Rectangle 17">
            <a:extLst>
              <a:ext uri="{FF2B5EF4-FFF2-40B4-BE49-F238E27FC236}">
                <a16:creationId xmlns:a16="http://schemas.microsoft.com/office/drawing/2014/main" id="{6A42CF31-17B7-DB46-B03C-72A1A2C4144F}"/>
              </a:ext>
            </a:extLst>
          </p:cNvPr>
          <p:cNvSpPr/>
          <p:nvPr/>
        </p:nvSpPr>
        <p:spPr>
          <a:xfrm>
            <a:off x="7501089" y="2666778"/>
            <a:ext cx="1243501" cy="2769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27EE6134-CCE0-7B46-A276-ABFAC636D65A}"/>
              </a:ext>
            </a:extLst>
          </p:cNvPr>
          <p:cNvGrpSpPr/>
          <p:nvPr/>
        </p:nvGrpSpPr>
        <p:grpSpPr>
          <a:xfrm>
            <a:off x="4624909" y="2607761"/>
            <a:ext cx="2085650" cy="1974005"/>
            <a:chOff x="4624909" y="2832170"/>
            <a:chExt cx="2085650" cy="1974005"/>
          </a:xfrm>
        </p:grpSpPr>
        <p:pic>
          <p:nvPicPr>
            <p:cNvPr id="16" name="Picture 15">
              <a:extLst>
                <a:ext uri="{FF2B5EF4-FFF2-40B4-BE49-F238E27FC236}">
                  <a16:creationId xmlns:a16="http://schemas.microsoft.com/office/drawing/2014/main" id="{7B530201-9190-C345-B17E-8A5E198E7263}"/>
                </a:ext>
              </a:extLst>
            </p:cNvPr>
            <p:cNvPicPr>
              <a:picLocks noChangeAspect="1"/>
            </p:cNvPicPr>
            <p:nvPr/>
          </p:nvPicPr>
          <p:blipFill rotWithShape="1">
            <a:blip r:embed="rId6"/>
            <a:srcRect l="816" t="2574" r="74838" b="50829"/>
            <a:stretch/>
          </p:blipFill>
          <p:spPr>
            <a:xfrm>
              <a:off x="4624909" y="2832170"/>
              <a:ext cx="2085650" cy="1974005"/>
            </a:xfrm>
            <a:prstGeom prst="rect">
              <a:avLst/>
            </a:prstGeom>
          </p:spPr>
        </p:pic>
        <p:sp>
          <p:nvSpPr>
            <p:cNvPr id="19" name="Rectangle 18">
              <a:extLst>
                <a:ext uri="{FF2B5EF4-FFF2-40B4-BE49-F238E27FC236}">
                  <a16:creationId xmlns:a16="http://schemas.microsoft.com/office/drawing/2014/main" id="{5F85D7BF-12F1-FF4D-8E31-7B5EE01A834E}"/>
                </a:ext>
              </a:extLst>
            </p:cNvPr>
            <p:cNvSpPr/>
            <p:nvPr/>
          </p:nvSpPr>
          <p:spPr>
            <a:xfrm>
              <a:off x="5408954" y="2891545"/>
              <a:ext cx="1219722" cy="2529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6E60A865-3094-A04F-B8FD-3E006AE5D69B}"/>
                  </a:ext>
                </a:extLst>
              </p:cNvPr>
              <p:cNvSpPr txBox="1"/>
              <p:nvPr/>
            </p:nvSpPr>
            <p:spPr>
              <a:xfrm>
                <a:off x="5905474" y="79153"/>
                <a:ext cx="1749133" cy="2585323"/>
              </a:xfrm>
              <a:prstGeom prst="rect">
                <a:avLst/>
              </a:prstGeom>
              <a:noFill/>
            </p:spPr>
            <p:txBody>
              <a:bodyPr wrap="none" rtlCol="0">
                <a:spAutoFit/>
              </a:bodyPr>
              <a:lstStyle/>
              <a:p>
                <a:r>
                  <a:rPr lang="en-AU" b="1" dirty="0"/>
                  <a:t>Low LET (1.2keV/</a:t>
                </a:r>
                <a14:m>
                  <m:oMath xmlns:m="http://schemas.openxmlformats.org/officeDocument/2006/math">
                    <m:r>
                      <a:rPr lang="en-AU" b="1" i="1" smtClean="0">
                        <a:latin typeface="Cambria Math" panose="02040503050406030204" pitchFamily="18" charset="0"/>
                        <a:ea typeface="Cambria Math" panose="02040503050406030204" pitchFamily="18" charset="0"/>
                      </a:rPr>
                      <m:t>𝝁</m:t>
                    </m:r>
                  </m:oMath>
                </a14:m>
                <a:r>
                  <a:rPr lang="en-AU" b="1" dirty="0"/>
                  <a:t>m)</a:t>
                </a:r>
              </a:p>
              <a:p>
                <a:endParaRPr lang="en-AU" dirty="0"/>
              </a:p>
              <a:p>
                <a:endParaRPr lang="en-AU" dirty="0"/>
              </a:p>
              <a:p>
                <a:endParaRPr lang="en-AU" dirty="0"/>
              </a:p>
              <a:p>
                <a:endParaRPr lang="en-AU" dirty="0"/>
              </a:p>
              <a:p>
                <a:endParaRPr lang="en-AU" dirty="0"/>
              </a:p>
              <a:p>
                <a:endParaRPr lang="en-AU" dirty="0"/>
              </a:p>
              <a:p>
                <a:endParaRPr lang="en-AU" dirty="0"/>
              </a:p>
              <a:p>
                <a:endParaRPr lang="en-AU" dirty="0"/>
              </a:p>
              <a:p>
                <a:endParaRPr lang="en-AU" dirty="0"/>
              </a:p>
              <a:p>
                <a:endParaRPr lang="en-AU" dirty="0"/>
              </a:p>
              <a:p>
                <a:r>
                  <a:rPr lang="en-AU" b="1" dirty="0"/>
                  <a:t>High LET (35keV/</a:t>
                </a:r>
                <a14:m>
                  <m:oMath xmlns:m="http://schemas.openxmlformats.org/officeDocument/2006/math">
                    <m:r>
                      <a:rPr lang="en-AU" b="1" i="1">
                        <a:latin typeface="Cambria Math" panose="02040503050406030204" pitchFamily="18" charset="0"/>
                        <a:ea typeface="Cambria Math" panose="02040503050406030204" pitchFamily="18" charset="0"/>
                      </a:rPr>
                      <m:t>𝝁</m:t>
                    </m:r>
                  </m:oMath>
                </a14:m>
                <a:r>
                  <a:rPr lang="en-AU" b="1" dirty="0"/>
                  <a:t>m)</a:t>
                </a:r>
                <a:endParaRPr lang="en-US" b="1" dirty="0"/>
              </a:p>
            </p:txBody>
          </p:sp>
        </mc:Choice>
        <mc:Fallback xmlns="">
          <p:sp>
            <p:nvSpPr>
              <p:cNvPr id="23" name="TextBox 22">
                <a:extLst>
                  <a:ext uri="{FF2B5EF4-FFF2-40B4-BE49-F238E27FC236}">
                    <a16:creationId xmlns:a16="http://schemas.microsoft.com/office/drawing/2014/main" id="{6E60A865-3094-A04F-B8FD-3E006AE5D69B}"/>
                  </a:ext>
                </a:extLst>
              </p:cNvPr>
              <p:cNvSpPr txBox="1">
                <a:spLocks noRot="1" noChangeAspect="1" noMove="1" noResize="1" noEditPoints="1" noAdjustHandles="1" noChangeArrowheads="1" noChangeShapeType="1" noTextEdit="1"/>
              </p:cNvSpPr>
              <p:nvPr/>
            </p:nvSpPr>
            <p:spPr>
              <a:xfrm>
                <a:off x="5905474" y="79153"/>
                <a:ext cx="1749133" cy="2585323"/>
              </a:xfrm>
              <a:prstGeom prst="rect">
                <a:avLst/>
              </a:prstGeom>
              <a:blipFill>
                <a:blip r:embed="rId7"/>
                <a:stretch>
                  <a:fillRect l="-725" t="-490" b="-1961"/>
                </a:stretch>
              </a:blipFill>
            </p:spPr>
            <p:txBody>
              <a:bodyPr/>
              <a:lstStyle/>
              <a:p>
                <a:r>
                  <a:rPr lang="en-US">
                    <a:noFill/>
                  </a:rPr>
                  <a:t> </a:t>
                </a:r>
              </a:p>
            </p:txBody>
          </p:sp>
        </mc:Fallback>
      </mc:AlternateContent>
      <p:sp>
        <p:nvSpPr>
          <p:cNvPr id="24" name="Rectangle 23">
            <a:extLst>
              <a:ext uri="{FF2B5EF4-FFF2-40B4-BE49-F238E27FC236}">
                <a16:creationId xmlns:a16="http://schemas.microsoft.com/office/drawing/2014/main" id="{41059698-6A23-ED49-B6F0-26F85090CE38}"/>
              </a:ext>
            </a:extLst>
          </p:cNvPr>
          <p:cNvSpPr/>
          <p:nvPr/>
        </p:nvSpPr>
        <p:spPr>
          <a:xfrm>
            <a:off x="5571422" y="426448"/>
            <a:ext cx="1050588" cy="2529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73D434F6-55D3-CB46-AE48-A9D174730273}"/>
              </a:ext>
            </a:extLst>
          </p:cNvPr>
          <p:cNvSpPr/>
          <p:nvPr/>
        </p:nvSpPr>
        <p:spPr>
          <a:xfrm>
            <a:off x="7040841" y="4753342"/>
            <a:ext cx="438317" cy="141374"/>
          </a:xfrm>
          <a:prstGeom prst="rect">
            <a:avLst/>
          </a:prstGeom>
          <a:solidFill>
            <a:srgbClr val="00F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E6419CA0-FDAB-2C4E-8B5C-6B1EEB08FCBD}"/>
              </a:ext>
            </a:extLst>
          </p:cNvPr>
          <p:cNvSpPr/>
          <p:nvPr/>
        </p:nvSpPr>
        <p:spPr>
          <a:xfrm>
            <a:off x="5840538" y="4747045"/>
            <a:ext cx="438317" cy="141374"/>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1D059147-E98D-2244-9651-061D6BB23F66}"/>
              </a:ext>
            </a:extLst>
          </p:cNvPr>
          <p:cNvSpPr txBox="1"/>
          <p:nvPr/>
        </p:nvSpPr>
        <p:spPr>
          <a:xfrm>
            <a:off x="6265346" y="4668175"/>
            <a:ext cx="1627369" cy="300082"/>
          </a:xfrm>
          <a:prstGeom prst="rect">
            <a:avLst/>
          </a:prstGeom>
          <a:noFill/>
        </p:spPr>
        <p:txBody>
          <a:bodyPr wrap="none" rtlCol="0">
            <a:spAutoFit/>
          </a:bodyPr>
          <a:lstStyle/>
          <a:p>
            <a:r>
              <a:rPr lang="en-US" dirty="0" err="1"/>
              <a:t>FPp</a:t>
            </a:r>
            <a:r>
              <a:rPr lang="en-US" dirty="0"/>
              <a:t>                         Pp</a:t>
            </a:r>
          </a:p>
        </p:txBody>
      </p:sp>
      <mc:AlternateContent xmlns:mc="http://schemas.openxmlformats.org/markup-compatibility/2006" xmlns:a14="http://schemas.microsoft.com/office/drawing/2010/main">
        <mc:Choice Requires="a14">
          <p:sp>
            <p:nvSpPr>
              <p:cNvPr id="28" name="TextBox 27">
                <a:extLst>
                  <a:ext uri="{FF2B5EF4-FFF2-40B4-BE49-F238E27FC236}">
                    <a16:creationId xmlns:a16="http://schemas.microsoft.com/office/drawing/2014/main" id="{C3546FD1-6302-8D44-8681-DC1B49BC09E0}"/>
                  </a:ext>
                </a:extLst>
              </p:cNvPr>
              <p:cNvSpPr txBox="1"/>
              <p:nvPr/>
            </p:nvSpPr>
            <p:spPr>
              <a:xfrm>
                <a:off x="5633819" y="955884"/>
                <a:ext cx="885050" cy="507831"/>
              </a:xfrm>
              <a:prstGeom prst="rect">
                <a:avLst/>
              </a:prstGeom>
              <a:noFill/>
            </p:spPr>
            <p:txBody>
              <a:bodyPr wrap="none" rtlCol="0">
                <a:spAutoFit/>
              </a:bodyPr>
              <a:lstStyle/>
              <a:p>
                <a:r>
                  <a:rPr lang="en-AU" b="0" dirty="0">
                    <a:ea typeface="Cambria Math" panose="02040503050406030204" pitchFamily="18" charset="0"/>
                  </a:rPr>
                  <a:t> </a:t>
                </a:r>
                <a14:m>
                  <m:oMath xmlns:m="http://schemas.openxmlformats.org/officeDocument/2006/math">
                    <m:r>
                      <a:rPr lang="en-AU" b="0" i="1" smtClean="0">
                        <a:latin typeface="Cambria Math" panose="02040503050406030204" pitchFamily="18" charset="0"/>
                        <a:ea typeface="Cambria Math" panose="02040503050406030204" pitchFamily="18" charset="0"/>
                      </a:rPr>
                      <m:t>𝜇</m:t>
                    </m:r>
                    <m:r>
                      <a:rPr lang="en-AU" b="0" i="1" smtClean="0">
                        <a:latin typeface="Cambria Math" panose="02040503050406030204" pitchFamily="18" charset="0"/>
                        <a:ea typeface="Cambria Math" panose="02040503050406030204" pitchFamily="18" charset="0"/>
                      </a:rPr>
                      <m:t>= </m:t>
                    </m:r>
                  </m:oMath>
                </a14:m>
                <a:r>
                  <a:rPr lang="en-US" dirty="0"/>
                  <a:t> 1.48</a:t>
                </a:r>
              </a:p>
              <a:p>
                <a14:m>
                  <m:oMath xmlns:m="http://schemas.openxmlformats.org/officeDocument/2006/math">
                    <m:r>
                      <a:rPr lang="en-AU" b="0" i="1" smtClean="0">
                        <a:latin typeface="Cambria Math" panose="02040503050406030204" pitchFamily="18" charset="0"/>
                        <a:ea typeface="Cambria Math" panose="02040503050406030204" pitchFamily="18" charset="0"/>
                      </a:rPr>
                      <m:t> </m:t>
                    </m:r>
                    <m:r>
                      <a:rPr lang="en-US" i="1" smtClean="0">
                        <a:latin typeface="Cambria Math" panose="02040503050406030204" pitchFamily="18" charset="0"/>
                        <a:ea typeface="Cambria Math" panose="02040503050406030204" pitchFamily="18" charset="0"/>
                      </a:rPr>
                      <m:t>𝜎</m:t>
                    </m:r>
                    <m:r>
                      <a:rPr lang="en-AU" b="0" i="1" smtClean="0">
                        <a:latin typeface="Cambria Math" panose="02040503050406030204" pitchFamily="18" charset="0"/>
                        <a:ea typeface="Cambria Math" panose="02040503050406030204" pitchFamily="18" charset="0"/>
                      </a:rPr>
                      <m:t>=</m:t>
                    </m:r>
                  </m:oMath>
                </a14:m>
                <a:r>
                  <a:rPr lang="en-US" dirty="0"/>
                  <a:t> 1.11</a:t>
                </a:r>
              </a:p>
            </p:txBody>
          </p:sp>
        </mc:Choice>
        <mc:Fallback xmlns="">
          <p:sp>
            <p:nvSpPr>
              <p:cNvPr id="28" name="TextBox 27">
                <a:extLst>
                  <a:ext uri="{FF2B5EF4-FFF2-40B4-BE49-F238E27FC236}">
                    <a16:creationId xmlns:a16="http://schemas.microsoft.com/office/drawing/2014/main" id="{C3546FD1-6302-8D44-8681-DC1B49BC09E0}"/>
                  </a:ext>
                </a:extLst>
              </p:cNvPr>
              <p:cNvSpPr txBox="1">
                <a:spLocks noRot="1" noChangeAspect="1" noMove="1" noResize="1" noEditPoints="1" noAdjustHandles="1" noChangeArrowheads="1" noChangeShapeType="1" noTextEdit="1"/>
              </p:cNvSpPr>
              <p:nvPr/>
            </p:nvSpPr>
            <p:spPr>
              <a:xfrm>
                <a:off x="5633819" y="955884"/>
                <a:ext cx="885050" cy="507831"/>
              </a:xfrm>
              <a:prstGeom prst="rect">
                <a:avLst/>
              </a:prstGeom>
              <a:blipFill>
                <a:blip r:embed="rId8"/>
                <a:stretch>
                  <a:fillRect t="-2439" b="-1219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FCD9A451-F293-BD43-9C7E-07B483103A9D}"/>
                  </a:ext>
                </a:extLst>
              </p:cNvPr>
              <p:cNvSpPr txBox="1"/>
              <p:nvPr/>
            </p:nvSpPr>
            <p:spPr>
              <a:xfrm>
                <a:off x="7751039" y="957144"/>
                <a:ext cx="904928" cy="507831"/>
              </a:xfrm>
              <a:prstGeom prst="rect">
                <a:avLst/>
              </a:prstGeom>
              <a:noFill/>
            </p:spPr>
            <p:txBody>
              <a:bodyPr wrap="none" rtlCol="0">
                <a:spAutoFit/>
              </a:bodyPr>
              <a:lstStyle/>
              <a:p>
                <a:r>
                  <a:rPr lang="en-AU" b="0" dirty="0">
                    <a:ea typeface="Cambria Math" panose="02040503050406030204" pitchFamily="18" charset="0"/>
                  </a:rPr>
                  <a:t> </a:t>
                </a:r>
                <a14:m>
                  <m:oMath xmlns:m="http://schemas.openxmlformats.org/officeDocument/2006/math">
                    <m:r>
                      <a:rPr lang="en-AU" b="0" i="1" smtClean="0">
                        <a:latin typeface="Cambria Math" panose="02040503050406030204" pitchFamily="18" charset="0"/>
                        <a:ea typeface="Cambria Math" panose="02040503050406030204" pitchFamily="18" charset="0"/>
                      </a:rPr>
                      <m:t>𝜇</m:t>
                    </m:r>
                    <m:r>
                      <a:rPr lang="en-AU" b="0" i="1" smtClean="0">
                        <a:latin typeface="Cambria Math" panose="02040503050406030204" pitchFamily="18" charset="0"/>
                        <a:ea typeface="Cambria Math" panose="02040503050406030204" pitchFamily="18" charset="0"/>
                      </a:rPr>
                      <m:t>= </m:t>
                    </m:r>
                  </m:oMath>
                </a14:m>
                <a:r>
                  <a:rPr lang="en-US" dirty="0"/>
                  <a:t> 2.90</a:t>
                </a:r>
              </a:p>
              <a:p>
                <a:r>
                  <a:rPr lang="en-US" dirty="0">
                    <a:ea typeface="Cambria Math" panose="02040503050406030204" pitchFamily="18" charset="0"/>
                  </a:rPr>
                  <a:t> </a:t>
                </a:r>
                <a14:m>
                  <m:oMath xmlns:m="http://schemas.openxmlformats.org/officeDocument/2006/math">
                    <m:r>
                      <a:rPr lang="en-US" i="1" smtClean="0">
                        <a:latin typeface="Cambria Math" panose="02040503050406030204" pitchFamily="18" charset="0"/>
                        <a:ea typeface="Cambria Math" panose="02040503050406030204" pitchFamily="18" charset="0"/>
                      </a:rPr>
                      <m:t>𝜎</m:t>
                    </m:r>
                    <m:r>
                      <a:rPr lang="en-AU" b="0" i="1" smtClean="0">
                        <a:latin typeface="Cambria Math" panose="02040503050406030204" pitchFamily="18" charset="0"/>
                        <a:ea typeface="Cambria Math" panose="02040503050406030204" pitchFamily="18" charset="0"/>
                      </a:rPr>
                      <m:t>=</m:t>
                    </m:r>
                  </m:oMath>
                </a14:m>
                <a:r>
                  <a:rPr lang="en-US" dirty="0"/>
                  <a:t> 4.22</a:t>
                </a:r>
              </a:p>
            </p:txBody>
          </p:sp>
        </mc:Choice>
        <mc:Fallback xmlns="">
          <p:sp>
            <p:nvSpPr>
              <p:cNvPr id="29" name="TextBox 28">
                <a:extLst>
                  <a:ext uri="{FF2B5EF4-FFF2-40B4-BE49-F238E27FC236}">
                    <a16:creationId xmlns:a16="http://schemas.microsoft.com/office/drawing/2014/main" id="{FCD9A451-F293-BD43-9C7E-07B483103A9D}"/>
                  </a:ext>
                </a:extLst>
              </p:cNvPr>
              <p:cNvSpPr txBox="1">
                <a:spLocks noRot="1" noChangeAspect="1" noMove="1" noResize="1" noEditPoints="1" noAdjustHandles="1" noChangeArrowheads="1" noChangeShapeType="1" noTextEdit="1"/>
              </p:cNvSpPr>
              <p:nvPr/>
            </p:nvSpPr>
            <p:spPr>
              <a:xfrm>
                <a:off x="7751039" y="957144"/>
                <a:ext cx="904928" cy="507831"/>
              </a:xfrm>
              <a:prstGeom prst="rect">
                <a:avLst/>
              </a:prstGeom>
              <a:blipFill>
                <a:blip r:embed="rId9"/>
                <a:stretch>
                  <a:fillRect t="-2439" b="-1219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97D14B66-56E4-D74C-94B4-038B3785F9FE}"/>
                  </a:ext>
                </a:extLst>
              </p:cNvPr>
              <p:cNvSpPr txBox="1"/>
              <p:nvPr/>
            </p:nvSpPr>
            <p:spPr>
              <a:xfrm>
                <a:off x="5635079" y="3231801"/>
                <a:ext cx="703911" cy="507831"/>
              </a:xfrm>
              <a:prstGeom prst="rect">
                <a:avLst/>
              </a:prstGeom>
              <a:noFill/>
            </p:spPr>
            <p:txBody>
              <a:bodyPr wrap="none" rtlCol="0">
                <a:spAutoFit/>
              </a:bodyPr>
              <a:lstStyle/>
              <a:p>
                <a14:m>
                  <m:oMath xmlns:m="http://schemas.openxmlformats.org/officeDocument/2006/math">
                    <m:r>
                      <a:rPr lang="en-AU" b="0" i="1" smtClean="0">
                        <a:latin typeface="Cambria Math" panose="02040503050406030204" pitchFamily="18" charset="0"/>
                        <a:ea typeface="Cambria Math" panose="02040503050406030204" pitchFamily="18" charset="0"/>
                      </a:rPr>
                      <m:t>  </m:t>
                    </m:r>
                    <m:r>
                      <a:rPr lang="en-AU" b="0" i="1" smtClean="0">
                        <a:latin typeface="Cambria Math" panose="02040503050406030204" pitchFamily="18" charset="0"/>
                        <a:ea typeface="Cambria Math" panose="02040503050406030204" pitchFamily="18" charset="0"/>
                      </a:rPr>
                      <m:t>𝜇</m:t>
                    </m:r>
                    <m:r>
                      <a:rPr lang="en-AU" b="0" i="1" smtClean="0">
                        <a:latin typeface="Cambria Math" panose="02040503050406030204" pitchFamily="18" charset="0"/>
                        <a:ea typeface="Cambria Math" panose="02040503050406030204" pitchFamily="18" charset="0"/>
                      </a:rPr>
                      <m:t>= </m:t>
                    </m:r>
                  </m:oMath>
                </a14:m>
                <a:r>
                  <a:rPr lang="en-US" dirty="0"/>
                  <a:t> 1</a:t>
                </a:r>
              </a:p>
              <a:p>
                <a:r>
                  <a:rPr lang="en-US" dirty="0">
                    <a:ea typeface="Cambria Math" panose="02040503050406030204" pitchFamily="18" charset="0"/>
                  </a:rPr>
                  <a:t>  </a:t>
                </a:r>
                <a14:m>
                  <m:oMath xmlns:m="http://schemas.openxmlformats.org/officeDocument/2006/math">
                    <m:r>
                      <a:rPr lang="en-US" i="1" smtClean="0">
                        <a:latin typeface="Cambria Math" panose="02040503050406030204" pitchFamily="18" charset="0"/>
                        <a:ea typeface="Cambria Math" panose="02040503050406030204" pitchFamily="18" charset="0"/>
                      </a:rPr>
                      <m:t>𝜎</m:t>
                    </m:r>
                    <m:r>
                      <a:rPr lang="en-AU" b="0" i="1" smtClean="0">
                        <a:latin typeface="Cambria Math" panose="02040503050406030204" pitchFamily="18" charset="0"/>
                        <a:ea typeface="Cambria Math" panose="02040503050406030204" pitchFamily="18" charset="0"/>
                      </a:rPr>
                      <m:t>=</m:t>
                    </m:r>
                  </m:oMath>
                </a14:m>
                <a:r>
                  <a:rPr lang="en-US" dirty="0"/>
                  <a:t> 3</a:t>
                </a:r>
              </a:p>
            </p:txBody>
          </p:sp>
        </mc:Choice>
        <mc:Fallback xmlns="">
          <p:sp>
            <p:nvSpPr>
              <p:cNvPr id="30" name="TextBox 29">
                <a:extLst>
                  <a:ext uri="{FF2B5EF4-FFF2-40B4-BE49-F238E27FC236}">
                    <a16:creationId xmlns:a16="http://schemas.microsoft.com/office/drawing/2014/main" id="{97D14B66-56E4-D74C-94B4-038B3785F9FE}"/>
                  </a:ext>
                </a:extLst>
              </p:cNvPr>
              <p:cNvSpPr txBox="1">
                <a:spLocks noRot="1" noChangeAspect="1" noMove="1" noResize="1" noEditPoints="1" noAdjustHandles="1" noChangeArrowheads="1" noChangeShapeType="1" noTextEdit="1"/>
              </p:cNvSpPr>
              <p:nvPr/>
            </p:nvSpPr>
            <p:spPr>
              <a:xfrm>
                <a:off x="5635079" y="3231801"/>
                <a:ext cx="703911" cy="507831"/>
              </a:xfrm>
              <a:prstGeom prst="rect">
                <a:avLst/>
              </a:prstGeom>
              <a:blipFill>
                <a:blip r:embed="rId10"/>
                <a:stretch>
                  <a:fillRect t="-2439" b="-1219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1" name="TextBox 30">
                <a:extLst>
                  <a:ext uri="{FF2B5EF4-FFF2-40B4-BE49-F238E27FC236}">
                    <a16:creationId xmlns:a16="http://schemas.microsoft.com/office/drawing/2014/main" id="{F97EE518-9F44-C240-90B0-085C3DE09119}"/>
                  </a:ext>
                </a:extLst>
              </p:cNvPr>
              <p:cNvSpPr txBox="1"/>
              <p:nvPr/>
            </p:nvSpPr>
            <p:spPr>
              <a:xfrm>
                <a:off x="7752299" y="3233061"/>
                <a:ext cx="809261" cy="507831"/>
              </a:xfrm>
              <a:prstGeom prst="rect">
                <a:avLst/>
              </a:prstGeom>
              <a:noFill/>
            </p:spPr>
            <p:txBody>
              <a:bodyPr wrap="none" rtlCol="0">
                <a:spAutoFit/>
              </a:bodyPr>
              <a:lstStyle/>
              <a:p>
                <a:r>
                  <a:rPr lang="en-AU" b="0" dirty="0">
                    <a:ea typeface="Cambria Math" panose="02040503050406030204" pitchFamily="18" charset="0"/>
                  </a:rPr>
                  <a:t> </a:t>
                </a:r>
                <a14:m>
                  <m:oMath xmlns:m="http://schemas.openxmlformats.org/officeDocument/2006/math">
                    <m:r>
                      <a:rPr lang="en-AU" b="0" i="1" smtClean="0">
                        <a:latin typeface="Cambria Math" panose="02040503050406030204" pitchFamily="18" charset="0"/>
                        <a:ea typeface="Cambria Math" panose="02040503050406030204" pitchFamily="18" charset="0"/>
                      </a:rPr>
                      <m:t>𝜇</m:t>
                    </m:r>
                    <m:r>
                      <a:rPr lang="en-AU" b="0" i="1" smtClean="0">
                        <a:latin typeface="Cambria Math" panose="02040503050406030204" pitchFamily="18" charset="0"/>
                        <a:ea typeface="Cambria Math" panose="02040503050406030204" pitchFamily="18" charset="0"/>
                      </a:rPr>
                      <m:t>= </m:t>
                    </m:r>
                  </m:oMath>
                </a14:m>
                <a:r>
                  <a:rPr lang="en-US" dirty="0"/>
                  <a:t> 15</a:t>
                </a:r>
              </a:p>
              <a:p>
                <a:r>
                  <a:rPr lang="en-US" dirty="0">
                    <a:ea typeface="Cambria Math" panose="02040503050406030204" pitchFamily="18" charset="0"/>
                  </a:rPr>
                  <a:t> </a:t>
                </a:r>
                <a14:m>
                  <m:oMath xmlns:m="http://schemas.openxmlformats.org/officeDocument/2006/math">
                    <m:r>
                      <a:rPr lang="en-US" i="1" smtClean="0">
                        <a:latin typeface="Cambria Math" panose="02040503050406030204" pitchFamily="18" charset="0"/>
                        <a:ea typeface="Cambria Math" panose="02040503050406030204" pitchFamily="18" charset="0"/>
                      </a:rPr>
                      <m:t>𝜎</m:t>
                    </m:r>
                    <m:r>
                      <a:rPr lang="en-AU" b="0" i="1" smtClean="0">
                        <a:latin typeface="Cambria Math" panose="02040503050406030204" pitchFamily="18" charset="0"/>
                        <a:ea typeface="Cambria Math" panose="02040503050406030204" pitchFamily="18" charset="0"/>
                      </a:rPr>
                      <m:t>=</m:t>
                    </m:r>
                  </m:oMath>
                </a14:m>
                <a:r>
                  <a:rPr lang="en-US" dirty="0"/>
                  <a:t> 156</a:t>
                </a:r>
              </a:p>
            </p:txBody>
          </p:sp>
        </mc:Choice>
        <mc:Fallback xmlns="">
          <p:sp>
            <p:nvSpPr>
              <p:cNvPr id="31" name="TextBox 30">
                <a:extLst>
                  <a:ext uri="{FF2B5EF4-FFF2-40B4-BE49-F238E27FC236}">
                    <a16:creationId xmlns:a16="http://schemas.microsoft.com/office/drawing/2014/main" id="{F97EE518-9F44-C240-90B0-085C3DE09119}"/>
                  </a:ext>
                </a:extLst>
              </p:cNvPr>
              <p:cNvSpPr txBox="1">
                <a:spLocks noRot="1" noChangeAspect="1" noMove="1" noResize="1" noEditPoints="1" noAdjustHandles="1" noChangeArrowheads="1" noChangeShapeType="1" noTextEdit="1"/>
              </p:cNvSpPr>
              <p:nvPr/>
            </p:nvSpPr>
            <p:spPr>
              <a:xfrm>
                <a:off x="7752299" y="3233061"/>
                <a:ext cx="809261" cy="507831"/>
              </a:xfrm>
              <a:prstGeom prst="rect">
                <a:avLst/>
              </a:prstGeom>
              <a:blipFill>
                <a:blip r:embed="rId11"/>
                <a:stretch>
                  <a:fillRect t="-2439" r="-1563" b="-12195"/>
                </a:stretch>
              </a:blipFill>
            </p:spPr>
            <p:txBody>
              <a:bodyPr/>
              <a:lstStyle/>
              <a:p>
                <a:r>
                  <a:rPr lang="en-US">
                    <a:noFill/>
                  </a:rPr>
                  <a:t> </a:t>
                </a:r>
              </a:p>
            </p:txBody>
          </p:sp>
        </mc:Fallback>
      </mc:AlternateContent>
      <p:sp>
        <p:nvSpPr>
          <p:cNvPr id="32" name="TextBox 31">
            <a:extLst>
              <a:ext uri="{FF2B5EF4-FFF2-40B4-BE49-F238E27FC236}">
                <a16:creationId xmlns:a16="http://schemas.microsoft.com/office/drawing/2014/main" id="{919579CA-A986-4040-9D88-BCF4FC5FB821}"/>
              </a:ext>
            </a:extLst>
          </p:cNvPr>
          <p:cNvSpPr txBox="1"/>
          <p:nvPr/>
        </p:nvSpPr>
        <p:spPr>
          <a:xfrm>
            <a:off x="8440086" y="4805538"/>
            <a:ext cx="567784" cy="276999"/>
          </a:xfrm>
          <a:prstGeom prst="rect">
            <a:avLst/>
          </a:prstGeom>
          <a:noFill/>
        </p:spPr>
        <p:txBody>
          <a:bodyPr wrap="none" rtlCol="0">
            <a:spAutoFit/>
          </a:bodyPr>
          <a:lstStyle/>
          <a:p>
            <a:r>
              <a:rPr lang="en-US" sz="1200" dirty="0">
                <a:solidFill>
                  <a:schemeClr val="tx2"/>
                </a:solidFill>
                <a:latin typeface="Arial" panose="020B0604020202020204" pitchFamily="34" charset="0"/>
                <a:cs typeface="Arial" panose="020B0604020202020204" pitchFamily="34" charset="0"/>
              </a:rPr>
              <a:t>10/12</a:t>
            </a:r>
            <a:endParaRPr lang="en-US" dirty="0">
              <a:solidFill>
                <a:schemeClr val="tx2"/>
              </a:solidFill>
            </a:endParaRPr>
          </a:p>
        </p:txBody>
      </p:sp>
    </p:spTree>
    <p:extLst>
      <p:ext uri="{BB962C8B-B14F-4D97-AF65-F5344CB8AC3E}">
        <p14:creationId xmlns:p14="http://schemas.microsoft.com/office/powerpoint/2010/main" val="1992494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BE858EB-F726-AB41-92CF-6AC6CABEC9A7}"/>
              </a:ext>
            </a:extLst>
          </p:cNvPr>
          <p:cNvPicPr>
            <a:picLocks noChangeAspect="1"/>
          </p:cNvPicPr>
          <p:nvPr/>
        </p:nvPicPr>
        <p:blipFill rotWithShape="1">
          <a:blip r:embed="rId2"/>
          <a:srcRect l="3402"/>
          <a:stretch/>
        </p:blipFill>
        <p:spPr>
          <a:xfrm>
            <a:off x="4030649" y="571499"/>
            <a:ext cx="5152529" cy="4000500"/>
          </a:xfrm>
          <a:prstGeom prst="rect">
            <a:avLst/>
          </a:prstGeom>
        </p:spPr>
      </p:pic>
      <p:sp>
        <p:nvSpPr>
          <p:cNvPr id="4" name="Text Placeholder 1">
            <a:extLst>
              <a:ext uri="{FF2B5EF4-FFF2-40B4-BE49-F238E27FC236}">
                <a16:creationId xmlns:a16="http://schemas.microsoft.com/office/drawing/2014/main" id="{8DF3F6C9-AFE1-BC4D-AA34-52DCF64277A6}"/>
              </a:ext>
            </a:extLst>
          </p:cNvPr>
          <p:cNvSpPr txBox="1">
            <a:spLocks/>
          </p:cNvSpPr>
          <p:nvPr/>
        </p:nvSpPr>
        <p:spPr>
          <a:xfrm>
            <a:off x="395214" y="1274221"/>
            <a:ext cx="3613433" cy="2595057"/>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285750" indent="-285750">
              <a:buSzPct val="150000"/>
              <a:buFont typeface="Arial" panose="020B0604020202020204" pitchFamily="34" charset="0"/>
              <a:buChar char="•"/>
            </a:pPr>
            <a:r>
              <a:rPr lang="en-AU" dirty="0"/>
              <a:t>RBE at 10% survival predictions:</a:t>
            </a:r>
          </a:p>
          <a:p>
            <a:pPr marL="800100" lvl="1" indent="-285750"/>
            <a:r>
              <a:rPr lang="en-AU" sz="1400" dirty="0">
                <a:latin typeface="Arial" panose="020B0604020202020204" pitchFamily="34" charset="0"/>
                <a:cs typeface="Arial" panose="020B0604020202020204" pitchFamily="34" charset="0"/>
              </a:rPr>
              <a:t>Are similar in the low LET region</a:t>
            </a:r>
          </a:p>
          <a:p>
            <a:pPr marL="800100" lvl="1" indent="-285750"/>
            <a:r>
              <a:rPr lang="en-AU" sz="1400" dirty="0">
                <a:latin typeface="Arial" panose="020B0604020202020204" pitchFamily="34" charset="0"/>
                <a:cs typeface="Arial" panose="020B0604020202020204" pitchFamily="34" charset="0"/>
              </a:rPr>
              <a:t>Differ more with increasing LET</a:t>
            </a:r>
          </a:p>
          <a:p>
            <a:pPr marL="800100" lvl="1" indent="-285750">
              <a:buFont typeface="System Font Regular"/>
              <a:buChar char="-"/>
            </a:pPr>
            <a:endParaRPr lang="en-AU" sz="1400" dirty="0">
              <a:latin typeface="Arial" panose="020B0604020202020204" pitchFamily="34" charset="0"/>
              <a:cs typeface="Arial" panose="020B0604020202020204" pitchFamily="34" charset="0"/>
            </a:endParaRPr>
          </a:p>
          <a:p>
            <a:pPr marL="285750" indent="-285750">
              <a:buSzPct val="150000"/>
              <a:buFont typeface="Arial" panose="020B0604020202020204" pitchFamily="34" charset="0"/>
              <a:buChar char="•"/>
            </a:pPr>
            <a:r>
              <a:rPr lang="en-AU" dirty="0">
                <a:latin typeface="Arial" panose="020B0604020202020204" pitchFamily="34" charset="0"/>
                <a:cs typeface="Arial" panose="020B0604020202020204" pitchFamily="34" charset="0"/>
              </a:rPr>
              <a:t>The </a:t>
            </a:r>
            <a:r>
              <a:rPr lang="en-AU" dirty="0">
                <a:solidFill>
                  <a:srgbClr val="C00000"/>
                </a:solidFill>
                <a:latin typeface="Arial" panose="020B0604020202020204" pitchFamily="34" charset="0"/>
                <a:cs typeface="Arial" panose="020B0604020202020204" pitchFamily="34" charset="0"/>
              </a:rPr>
              <a:t>improved goodness-of-fit </a:t>
            </a:r>
            <a:r>
              <a:rPr lang="en-AU" dirty="0">
                <a:latin typeface="Arial" panose="020B0604020202020204" pitchFamily="34" charset="0"/>
                <a:cs typeface="Arial" panose="020B0604020202020204" pitchFamily="34" charset="0"/>
              </a:rPr>
              <a:t>of the </a:t>
            </a:r>
            <a:r>
              <a:rPr lang="en-AU" dirty="0" err="1">
                <a:latin typeface="Arial" panose="020B0604020202020204" pitchFamily="34" charset="0"/>
                <a:cs typeface="Arial" panose="020B0604020202020204" pitchFamily="34" charset="0"/>
              </a:rPr>
              <a:t>FPp</a:t>
            </a:r>
            <a:r>
              <a:rPr lang="en-AU" dirty="0">
                <a:latin typeface="Arial" panose="020B0604020202020204" pitchFamily="34" charset="0"/>
                <a:cs typeface="Arial" panose="020B0604020202020204" pitchFamily="34" charset="0"/>
              </a:rPr>
              <a:t> model in the high LET region yields </a:t>
            </a:r>
            <a:r>
              <a:rPr lang="en-AU" dirty="0">
                <a:solidFill>
                  <a:srgbClr val="C00000"/>
                </a:solidFill>
                <a:latin typeface="Arial" panose="020B0604020202020204" pitchFamily="34" charset="0"/>
                <a:cs typeface="Arial" panose="020B0604020202020204" pitchFamily="34" charset="0"/>
              </a:rPr>
              <a:t>better RBE predictions</a:t>
            </a:r>
          </a:p>
          <a:p>
            <a:pPr>
              <a:buSzPct val="150000"/>
            </a:pPr>
            <a:endParaRPr lang="en-AU" dirty="0">
              <a:latin typeface="Arial" panose="020B0604020202020204" pitchFamily="34" charset="0"/>
              <a:cs typeface="Arial" panose="020B0604020202020204" pitchFamily="34" charset="0"/>
            </a:endParaRPr>
          </a:p>
          <a:p>
            <a:pPr marL="285750" indent="-285750">
              <a:buSzPct val="150000"/>
              <a:buFont typeface="Arial" panose="020B0604020202020204" pitchFamily="34" charset="0"/>
              <a:buChar char="•"/>
            </a:pPr>
            <a:r>
              <a:rPr lang="en-AU" dirty="0"/>
              <a:t>Using the </a:t>
            </a:r>
            <a:r>
              <a:rPr lang="en-AU" dirty="0">
                <a:solidFill>
                  <a:srgbClr val="C00000"/>
                </a:solidFill>
              </a:rPr>
              <a:t>correct model </a:t>
            </a:r>
            <a:r>
              <a:rPr lang="en-AU" dirty="0"/>
              <a:t>for RBE </a:t>
            </a:r>
            <a:r>
              <a:rPr lang="en-AU" dirty="0">
                <a:solidFill>
                  <a:srgbClr val="C00000"/>
                </a:solidFill>
              </a:rPr>
              <a:t>predictions </a:t>
            </a:r>
            <a:r>
              <a:rPr lang="en-AU" dirty="0"/>
              <a:t>decreases uncertainty</a:t>
            </a:r>
          </a:p>
          <a:p>
            <a:pPr marL="285750" indent="-285750">
              <a:buSzPct val="150000"/>
              <a:buFont typeface="Arial" panose="020B0604020202020204" pitchFamily="34" charset="0"/>
              <a:buChar char="•"/>
            </a:pPr>
            <a:endParaRPr lang="en-AU" dirty="0">
              <a:latin typeface="Arial" panose="020B0604020202020204" pitchFamily="34" charset="0"/>
              <a:cs typeface="Arial" panose="020B0604020202020204" pitchFamily="34" charset="0"/>
            </a:endParaRPr>
          </a:p>
          <a:p>
            <a:pPr marL="285750" indent="-285750">
              <a:buSzPct val="150000"/>
              <a:buFont typeface="Arial" panose="020B0604020202020204" pitchFamily="34" charset="0"/>
              <a:buChar char="•"/>
            </a:pPr>
            <a:endParaRPr lang="en-AU" dirty="0"/>
          </a:p>
          <a:p>
            <a:endParaRPr lang="en-AU" sz="1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AU" dirty="0"/>
          </a:p>
        </p:txBody>
      </p:sp>
      <p:sp>
        <p:nvSpPr>
          <p:cNvPr id="7" name="TextBox 6">
            <a:extLst>
              <a:ext uri="{FF2B5EF4-FFF2-40B4-BE49-F238E27FC236}">
                <a16:creationId xmlns:a16="http://schemas.microsoft.com/office/drawing/2014/main" id="{558CD5E7-D163-5045-AC18-42CD867AE3C6}"/>
              </a:ext>
            </a:extLst>
          </p:cNvPr>
          <p:cNvSpPr txBox="1"/>
          <p:nvPr/>
        </p:nvSpPr>
        <p:spPr>
          <a:xfrm>
            <a:off x="467360" y="4809887"/>
            <a:ext cx="2571538" cy="276999"/>
          </a:xfrm>
          <a:prstGeom prst="rect">
            <a:avLst/>
          </a:prstGeom>
          <a:noFill/>
        </p:spPr>
        <p:txBody>
          <a:bodyPr wrap="none" rtlCol="0">
            <a:spAutoFit/>
          </a:bodyPr>
          <a:lstStyle/>
          <a:p>
            <a:r>
              <a:rPr lang="en-US" sz="1200" dirty="0" err="1">
                <a:solidFill>
                  <a:schemeClr val="tx2"/>
                </a:solidFill>
                <a:latin typeface="Arial" panose="020B0604020202020204" pitchFamily="34" charset="0"/>
                <a:cs typeface="Arial" panose="020B0604020202020204" pitchFamily="34" charset="0"/>
              </a:rPr>
              <a:t>melissa.mcintyre@adelaide.edu.au</a:t>
            </a:r>
            <a:endParaRPr lang="en-US" dirty="0">
              <a:solidFill>
                <a:schemeClr val="tx2"/>
              </a:solidFill>
            </a:endParaRPr>
          </a:p>
        </p:txBody>
      </p:sp>
      <p:sp>
        <p:nvSpPr>
          <p:cNvPr id="8" name="TextBox 7">
            <a:extLst>
              <a:ext uri="{FF2B5EF4-FFF2-40B4-BE49-F238E27FC236}">
                <a16:creationId xmlns:a16="http://schemas.microsoft.com/office/drawing/2014/main" id="{BACBA823-1F86-224A-96CD-E93B2CF8A1B1}"/>
              </a:ext>
            </a:extLst>
          </p:cNvPr>
          <p:cNvSpPr txBox="1"/>
          <p:nvPr/>
        </p:nvSpPr>
        <p:spPr>
          <a:xfrm>
            <a:off x="8447343" y="4805538"/>
            <a:ext cx="556371" cy="276999"/>
          </a:xfrm>
          <a:prstGeom prst="rect">
            <a:avLst/>
          </a:prstGeom>
          <a:noFill/>
        </p:spPr>
        <p:txBody>
          <a:bodyPr wrap="none" rtlCol="0">
            <a:spAutoFit/>
          </a:bodyPr>
          <a:lstStyle/>
          <a:p>
            <a:r>
              <a:rPr lang="en-US" sz="1200" dirty="0">
                <a:solidFill>
                  <a:schemeClr val="tx2"/>
                </a:solidFill>
                <a:latin typeface="Arial" panose="020B0604020202020204" pitchFamily="34" charset="0"/>
                <a:cs typeface="Arial" panose="020B0604020202020204" pitchFamily="34" charset="0"/>
              </a:rPr>
              <a:t>11/12</a:t>
            </a:r>
            <a:endParaRPr lang="en-US" dirty="0">
              <a:solidFill>
                <a:schemeClr val="tx2"/>
              </a:solidFill>
            </a:endParaRPr>
          </a:p>
        </p:txBody>
      </p:sp>
      <p:sp>
        <p:nvSpPr>
          <p:cNvPr id="9" name="TextBox 8">
            <a:extLst>
              <a:ext uri="{FF2B5EF4-FFF2-40B4-BE49-F238E27FC236}">
                <a16:creationId xmlns:a16="http://schemas.microsoft.com/office/drawing/2014/main" id="{835F3482-D58B-2940-B733-C362D93DC411}"/>
              </a:ext>
            </a:extLst>
          </p:cNvPr>
          <p:cNvSpPr txBox="1"/>
          <p:nvPr/>
        </p:nvSpPr>
        <p:spPr>
          <a:xfrm>
            <a:off x="6114630" y="4593941"/>
            <a:ext cx="984565" cy="700192"/>
          </a:xfrm>
          <a:prstGeom prst="rect">
            <a:avLst/>
          </a:prstGeom>
          <a:noFill/>
        </p:spPr>
        <p:txBody>
          <a:bodyPr wrap="none" rtlCol="0">
            <a:spAutoFit/>
          </a:bodyPr>
          <a:lstStyle/>
          <a:p>
            <a:r>
              <a:rPr lang="en-AU" sz="1000" dirty="0"/>
              <a:t>Belli et al. 1998</a:t>
            </a:r>
          </a:p>
          <a:p>
            <a:endParaRPr lang="en-AU" sz="1600" dirty="0"/>
          </a:p>
          <a:p>
            <a:endParaRPr lang="en-US" dirty="0"/>
          </a:p>
        </p:txBody>
      </p:sp>
      <p:sp>
        <p:nvSpPr>
          <p:cNvPr id="3" name="Text Placeholder 8">
            <a:extLst>
              <a:ext uri="{FF2B5EF4-FFF2-40B4-BE49-F238E27FC236}">
                <a16:creationId xmlns:a16="http://schemas.microsoft.com/office/drawing/2014/main" id="{758BDD6C-39F7-2E48-AE39-F1B15DF0AA33}"/>
              </a:ext>
            </a:extLst>
          </p:cNvPr>
          <p:cNvSpPr txBox="1">
            <a:spLocks/>
          </p:cNvSpPr>
          <p:nvPr/>
        </p:nvSpPr>
        <p:spPr>
          <a:xfrm>
            <a:off x="672643" y="208503"/>
            <a:ext cx="8266405" cy="524665"/>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3200" dirty="0">
                <a:solidFill>
                  <a:schemeClr val="accent2"/>
                </a:solidFill>
              </a:rPr>
              <a:t>Relative Biological Effectiveness Predictions</a:t>
            </a:r>
          </a:p>
        </p:txBody>
      </p:sp>
    </p:spTree>
    <p:extLst>
      <p:ext uri="{BB962C8B-B14F-4D97-AF65-F5344CB8AC3E}">
        <p14:creationId xmlns:p14="http://schemas.microsoft.com/office/powerpoint/2010/main" val="7320184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8">
            <a:extLst>
              <a:ext uri="{FF2B5EF4-FFF2-40B4-BE49-F238E27FC236}">
                <a16:creationId xmlns:a16="http://schemas.microsoft.com/office/drawing/2014/main" id="{594F4608-8641-664B-932D-5C9B46E3C448}"/>
              </a:ext>
            </a:extLst>
          </p:cNvPr>
          <p:cNvSpPr txBox="1">
            <a:spLocks/>
          </p:cNvSpPr>
          <p:nvPr/>
        </p:nvSpPr>
        <p:spPr>
          <a:xfrm>
            <a:off x="656878" y="159461"/>
            <a:ext cx="4938379" cy="401207"/>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3200" dirty="0">
                <a:solidFill>
                  <a:schemeClr val="accent2"/>
                </a:solidFill>
              </a:rPr>
              <a:t>Outcomes &amp; Future Work</a:t>
            </a:r>
          </a:p>
        </p:txBody>
      </p:sp>
      <p:sp>
        <p:nvSpPr>
          <p:cNvPr id="6" name="TextBox 5">
            <a:extLst>
              <a:ext uri="{FF2B5EF4-FFF2-40B4-BE49-F238E27FC236}">
                <a16:creationId xmlns:a16="http://schemas.microsoft.com/office/drawing/2014/main" id="{78B45A69-91F7-D741-9C06-170D02AABD0C}"/>
              </a:ext>
            </a:extLst>
          </p:cNvPr>
          <p:cNvSpPr txBox="1"/>
          <p:nvPr/>
        </p:nvSpPr>
        <p:spPr>
          <a:xfrm>
            <a:off x="8440086" y="4805538"/>
            <a:ext cx="567784" cy="276999"/>
          </a:xfrm>
          <a:prstGeom prst="rect">
            <a:avLst/>
          </a:prstGeom>
          <a:noFill/>
        </p:spPr>
        <p:txBody>
          <a:bodyPr wrap="none" rtlCol="0">
            <a:spAutoFit/>
          </a:bodyPr>
          <a:lstStyle/>
          <a:p>
            <a:r>
              <a:rPr lang="en-US" sz="1200" dirty="0">
                <a:solidFill>
                  <a:schemeClr val="tx2"/>
                </a:solidFill>
                <a:latin typeface="Arial" panose="020B0604020202020204" pitchFamily="34" charset="0"/>
                <a:cs typeface="Arial" panose="020B0604020202020204" pitchFamily="34" charset="0"/>
              </a:rPr>
              <a:t>12/12</a:t>
            </a:r>
            <a:endParaRPr lang="en-US" dirty="0">
              <a:solidFill>
                <a:schemeClr val="tx2"/>
              </a:solidFill>
            </a:endParaRPr>
          </a:p>
        </p:txBody>
      </p:sp>
      <p:sp>
        <p:nvSpPr>
          <p:cNvPr id="9" name="TextBox 8">
            <a:extLst>
              <a:ext uri="{FF2B5EF4-FFF2-40B4-BE49-F238E27FC236}">
                <a16:creationId xmlns:a16="http://schemas.microsoft.com/office/drawing/2014/main" id="{8212F2CF-9A01-344C-8428-BC69DB947897}"/>
              </a:ext>
            </a:extLst>
          </p:cNvPr>
          <p:cNvSpPr txBox="1"/>
          <p:nvPr/>
        </p:nvSpPr>
        <p:spPr>
          <a:xfrm>
            <a:off x="467360" y="4809887"/>
            <a:ext cx="2571538" cy="276999"/>
          </a:xfrm>
          <a:prstGeom prst="rect">
            <a:avLst/>
          </a:prstGeom>
          <a:noFill/>
        </p:spPr>
        <p:txBody>
          <a:bodyPr wrap="none" rtlCol="0">
            <a:spAutoFit/>
          </a:bodyPr>
          <a:lstStyle/>
          <a:p>
            <a:r>
              <a:rPr lang="en-US" sz="1200" dirty="0" err="1">
                <a:solidFill>
                  <a:schemeClr val="tx2"/>
                </a:solidFill>
                <a:latin typeface="Arial" panose="020B0604020202020204" pitchFamily="34" charset="0"/>
                <a:cs typeface="Arial" panose="020B0604020202020204" pitchFamily="34" charset="0"/>
              </a:rPr>
              <a:t>melissa.mcintyre@adelaide.edu.au</a:t>
            </a:r>
            <a:endParaRPr lang="en-US" dirty="0">
              <a:solidFill>
                <a:schemeClr val="tx2"/>
              </a:solidFill>
            </a:endParaRPr>
          </a:p>
        </p:txBody>
      </p:sp>
      <p:sp>
        <p:nvSpPr>
          <p:cNvPr id="10" name="Text Placeholder 1">
            <a:extLst>
              <a:ext uri="{FF2B5EF4-FFF2-40B4-BE49-F238E27FC236}">
                <a16:creationId xmlns:a16="http://schemas.microsoft.com/office/drawing/2014/main" id="{5DCD19DD-9FAC-E14E-BBD1-B60ECC11D712}"/>
              </a:ext>
            </a:extLst>
          </p:cNvPr>
          <p:cNvSpPr txBox="1">
            <a:spLocks/>
          </p:cNvSpPr>
          <p:nvPr/>
        </p:nvSpPr>
        <p:spPr>
          <a:xfrm>
            <a:off x="636854" y="1178306"/>
            <a:ext cx="7870292" cy="3005246"/>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285750" indent="-285750">
              <a:buClr>
                <a:schemeClr val="tx1"/>
              </a:buClr>
              <a:buSzPct val="150000"/>
              <a:buFont typeface="Arial" panose="020B0604020202020204" pitchFamily="34" charset="0"/>
              <a:buChar char="•"/>
            </a:pPr>
            <a:r>
              <a:rPr lang="en-AU" dirty="0">
                <a:solidFill>
                  <a:srgbClr val="C00000"/>
                </a:solidFill>
              </a:rPr>
              <a:t>Poisson process</a:t>
            </a:r>
            <a:r>
              <a:rPr lang="en-AU" dirty="0"/>
              <a:t> is a good approximation for </a:t>
            </a:r>
            <a:r>
              <a:rPr lang="en-AU" dirty="0">
                <a:solidFill>
                  <a:srgbClr val="C00000"/>
                </a:solidFill>
              </a:rPr>
              <a:t>low LET dose-response data</a:t>
            </a:r>
          </a:p>
          <a:p>
            <a:pPr marL="285750" indent="-285750">
              <a:buSzPct val="150000"/>
              <a:buFont typeface="Arial" panose="020B0604020202020204" pitchFamily="34" charset="0"/>
              <a:buChar char="•"/>
            </a:pPr>
            <a:r>
              <a:rPr lang="en-AU" dirty="0"/>
              <a:t>The </a:t>
            </a:r>
            <a:r>
              <a:rPr lang="en-AU" dirty="0">
                <a:solidFill>
                  <a:srgbClr val="C00000"/>
                </a:solidFill>
              </a:rPr>
              <a:t>Fractional Poisson process </a:t>
            </a:r>
            <a:r>
              <a:rPr lang="en-AU" dirty="0"/>
              <a:t>performs much better in the </a:t>
            </a:r>
            <a:r>
              <a:rPr lang="en-AU" dirty="0">
                <a:solidFill>
                  <a:srgbClr val="C00000"/>
                </a:solidFill>
              </a:rPr>
              <a:t>high LET region</a:t>
            </a:r>
            <a:r>
              <a:rPr lang="en-AU" dirty="0"/>
              <a:t> than the Poisson process for cell survival and lethal DNA damage dose-response data</a:t>
            </a:r>
          </a:p>
          <a:p>
            <a:pPr marL="285750" indent="-285750">
              <a:buClr>
                <a:schemeClr val="tx1"/>
              </a:buClr>
              <a:buSzPct val="150000"/>
              <a:buFont typeface="Arial" panose="020B0604020202020204" pitchFamily="34" charset="0"/>
              <a:buChar char="•"/>
            </a:pPr>
            <a:r>
              <a:rPr lang="en-AU" dirty="0">
                <a:solidFill>
                  <a:srgbClr val="C00000"/>
                </a:solidFill>
              </a:rPr>
              <a:t>Using the correct model </a:t>
            </a:r>
            <a:r>
              <a:rPr lang="en-AU" dirty="0"/>
              <a:t>for each LET domain may </a:t>
            </a:r>
            <a:r>
              <a:rPr lang="en-AU" dirty="0">
                <a:solidFill>
                  <a:srgbClr val="C00000"/>
                </a:solidFill>
              </a:rPr>
              <a:t>reduce the uncertainties seen in RBE </a:t>
            </a:r>
            <a:r>
              <a:rPr lang="en-AU" dirty="0"/>
              <a:t>predictions for high LET dose-response data</a:t>
            </a:r>
          </a:p>
          <a:p>
            <a:pPr marL="285750" indent="-285750">
              <a:buSzPct val="150000"/>
              <a:buFont typeface="Arial" panose="020B0604020202020204" pitchFamily="34" charset="0"/>
              <a:buChar char="•"/>
            </a:pPr>
            <a:endParaRPr lang="en-AU" dirty="0"/>
          </a:p>
          <a:p>
            <a:pPr marL="285750" indent="-285750">
              <a:buSzPct val="150000"/>
              <a:buFont typeface="Arial" panose="020B0604020202020204" pitchFamily="34" charset="0"/>
              <a:buChar char="•"/>
            </a:pPr>
            <a:r>
              <a:rPr lang="en-AU" u="sng" dirty="0"/>
              <a:t>Future Work:</a:t>
            </a:r>
          </a:p>
          <a:p>
            <a:pPr marL="800100" lvl="1" indent="-285750">
              <a:buSzPct val="100000"/>
            </a:pPr>
            <a:r>
              <a:rPr lang="en-AU" sz="1400" dirty="0">
                <a:latin typeface="Arial" panose="020B0604020202020204" pitchFamily="34" charset="0"/>
                <a:cs typeface="Arial" panose="020B0604020202020204" pitchFamily="34" charset="0"/>
              </a:rPr>
              <a:t>Test the model on more experimental dose-response data, including for endpoints other than cell survival</a:t>
            </a:r>
          </a:p>
          <a:p>
            <a:pPr marL="800100" lvl="1" indent="-285750">
              <a:buSzPct val="100000"/>
            </a:pPr>
            <a:r>
              <a:rPr lang="en-AU" sz="1400" dirty="0">
                <a:latin typeface="Arial" panose="020B0604020202020204" pitchFamily="34" charset="0"/>
                <a:cs typeface="Arial" panose="020B0604020202020204" pitchFamily="34" charset="0"/>
              </a:rPr>
              <a:t>Perform a more systematic study of RBE uncertainty contributions</a:t>
            </a:r>
          </a:p>
          <a:p>
            <a:pPr marL="800100" lvl="1" indent="-285750">
              <a:buSzPct val="100000"/>
            </a:pPr>
            <a:r>
              <a:rPr lang="en-AU" sz="1400" dirty="0">
                <a:latin typeface="Arial" panose="020B0604020202020204" pitchFamily="34" charset="0"/>
                <a:cs typeface="Arial" panose="020B0604020202020204" pitchFamily="34" charset="0"/>
              </a:rPr>
              <a:t>Investigate the impact that using a variable RBE and reducing uncertainties has on proton therapy treatment plans </a:t>
            </a:r>
          </a:p>
          <a:p>
            <a:pPr>
              <a:buSzPct val="150000"/>
            </a:pPr>
            <a:endParaRPr lang="en-AU" dirty="0"/>
          </a:p>
          <a:p>
            <a:pPr marL="285750" indent="-285750">
              <a:buSzPct val="150000"/>
              <a:buFont typeface="Arial" panose="020B0604020202020204" pitchFamily="34" charset="0"/>
              <a:buChar char="•"/>
            </a:pPr>
            <a:endParaRPr lang="en-AU" sz="1400" dirty="0">
              <a:latin typeface="Arial" panose="020B0604020202020204" pitchFamily="34" charset="0"/>
              <a:cs typeface="Arial" panose="020B0604020202020204" pitchFamily="34" charset="0"/>
            </a:endParaRPr>
          </a:p>
          <a:p>
            <a:endParaRPr lang="en-AU" sz="1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AU" dirty="0"/>
          </a:p>
        </p:txBody>
      </p:sp>
    </p:spTree>
    <p:extLst>
      <p:ext uri="{BB962C8B-B14F-4D97-AF65-F5344CB8AC3E}">
        <p14:creationId xmlns:p14="http://schemas.microsoft.com/office/powerpoint/2010/main" val="12658727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8">
            <a:extLst>
              <a:ext uri="{FF2B5EF4-FFF2-40B4-BE49-F238E27FC236}">
                <a16:creationId xmlns:a16="http://schemas.microsoft.com/office/drawing/2014/main" id="{E8F436FE-E469-3145-A20E-4F58B099451D}"/>
              </a:ext>
            </a:extLst>
          </p:cNvPr>
          <p:cNvSpPr txBox="1">
            <a:spLocks/>
          </p:cNvSpPr>
          <p:nvPr/>
        </p:nvSpPr>
        <p:spPr>
          <a:xfrm>
            <a:off x="554983" y="1913364"/>
            <a:ext cx="8034034" cy="401207"/>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ctr"/>
            <a:r>
              <a:rPr lang="en-US" sz="3200" dirty="0">
                <a:solidFill>
                  <a:schemeClr val="accent2"/>
                </a:solidFill>
              </a:rPr>
              <a:t>Thank you</a:t>
            </a:r>
          </a:p>
        </p:txBody>
      </p:sp>
      <p:sp>
        <p:nvSpPr>
          <p:cNvPr id="4" name="TextBox 3">
            <a:extLst>
              <a:ext uri="{FF2B5EF4-FFF2-40B4-BE49-F238E27FC236}">
                <a16:creationId xmlns:a16="http://schemas.microsoft.com/office/drawing/2014/main" id="{3A1D504D-953F-9146-8C84-5E825ACA829D}"/>
              </a:ext>
            </a:extLst>
          </p:cNvPr>
          <p:cNvSpPr txBox="1"/>
          <p:nvPr/>
        </p:nvSpPr>
        <p:spPr>
          <a:xfrm>
            <a:off x="2086079" y="2584371"/>
            <a:ext cx="5100532" cy="461665"/>
          </a:xfrm>
          <a:prstGeom prst="rect">
            <a:avLst/>
          </a:prstGeom>
          <a:noFill/>
        </p:spPr>
        <p:txBody>
          <a:bodyPr wrap="square" rtlCol="0">
            <a:spAutoFit/>
          </a:bodyPr>
          <a:lstStyle/>
          <a:p>
            <a:r>
              <a:rPr lang="en-US" sz="2400" dirty="0" err="1">
                <a:solidFill>
                  <a:schemeClr val="tx2"/>
                </a:solidFill>
                <a:latin typeface="Arial" panose="020B0604020202020204" pitchFamily="34" charset="0"/>
                <a:cs typeface="Arial" panose="020B0604020202020204" pitchFamily="34" charset="0"/>
              </a:rPr>
              <a:t>melissa.mcintyre@adelaide.edu.au</a:t>
            </a:r>
            <a:endParaRPr lang="en-US" sz="2400" dirty="0">
              <a:solidFill>
                <a:schemeClr val="tx2"/>
              </a:solidFill>
            </a:endParaRPr>
          </a:p>
        </p:txBody>
      </p:sp>
    </p:spTree>
    <p:extLst>
      <p:ext uri="{BB962C8B-B14F-4D97-AF65-F5344CB8AC3E}">
        <p14:creationId xmlns:p14="http://schemas.microsoft.com/office/powerpoint/2010/main" val="11840680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8">
            <a:extLst>
              <a:ext uri="{FF2B5EF4-FFF2-40B4-BE49-F238E27FC236}">
                <a16:creationId xmlns:a16="http://schemas.microsoft.com/office/drawing/2014/main" id="{758BDD6C-39F7-2E48-AE39-F1B15DF0AA33}"/>
              </a:ext>
            </a:extLst>
          </p:cNvPr>
          <p:cNvSpPr txBox="1">
            <a:spLocks/>
          </p:cNvSpPr>
          <p:nvPr/>
        </p:nvSpPr>
        <p:spPr>
          <a:xfrm>
            <a:off x="672643" y="193213"/>
            <a:ext cx="8018133" cy="401207"/>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3200" dirty="0">
                <a:solidFill>
                  <a:schemeClr val="accent2"/>
                </a:solidFill>
              </a:rPr>
              <a:t>Simulations</a:t>
            </a:r>
          </a:p>
        </p:txBody>
      </p:sp>
      <p:sp>
        <p:nvSpPr>
          <p:cNvPr id="4" name="Text Placeholder 1">
            <a:extLst>
              <a:ext uri="{FF2B5EF4-FFF2-40B4-BE49-F238E27FC236}">
                <a16:creationId xmlns:a16="http://schemas.microsoft.com/office/drawing/2014/main" id="{8DF3F6C9-AFE1-BC4D-AA34-52DCF64277A6}"/>
              </a:ext>
            </a:extLst>
          </p:cNvPr>
          <p:cNvSpPr txBox="1">
            <a:spLocks/>
          </p:cNvSpPr>
          <p:nvPr/>
        </p:nvSpPr>
        <p:spPr>
          <a:xfrm>
            <a:off x="467360" y="372045"/>
            <a:ext cx="8778446" cy="3444618"/>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285750" indent="-285750">
              <a:buSzPct val="150000"/>
              <a:buFont typeface="Arial" panose="020B0604020202020204" pitchFamily="34" charset="0"/>
              <a:buChar char="•"/>
            </a:pPr>
            <a:endParaRPr lang="en-AU" dirty="0"/>
          </a:p>
          <a:p>
            <a:pPr marL="285750" indent="-285750">
              <a:buClr>
                <a:schemeClr val="tx1"/>
              </a:buClr>
              <a:buSzPct val="150000"/>
              <a:buFont typeface="Arial" panose="020B0604020202020204" pitchFamily="34" charset="0"/>
              <a:buChar char="•"/>
            </a:pPr>
            <a:r>
              <a:rPr lang="en-AU" dirty="0">
                <a:solidFill>
                  <a:srgbClr val="C00000"/>
                </a:solidFill>
              </a:rPr>
              <a:t>Multicellular network of V79 Chinese Hamster cell line </a:t>
            </a:r>
            <a:r>
              <a:rPr lang="en-AU" dirty="0"/>
              <a:t>irradiated in Geant4-DNA and TOPAS-</a:t>
            </a:r>
            <a:r>
              <a:rPr lang="en-AU" dirty="0" err="1"/>
              <a:t>nBio</a:t>
            </a:r>
            <a:r>
              <a:rPr lang="en-AU" dirty="0"/>
              <a:t> </a:t>
            </a:r>
          </a:p>
          <a:p>
            <a:pPr marL="285750" indent="-285750">
              <a:buSzPct val="150000"/>
              <a:buFont typeface="Arial" panose="020B0604020202020204" pitchFamily="34" charset="0"/>
              <a:buChar char="•"/>
            </a:pPr>
            <a:r>
              <a:rPr lang="en-AU" dirty="0"/>
              <a:t>Cells were exposed to </a:t>
            </a:r>
            <a:r>
              <a:rPr lang="en-AU" dirty="0">
                <a:solidFill>
                  <a:srgbClr val="C00000"/>
                </a:solidFill>
              </a:rPr>
              <a:t>proton radiation of energies ranging from 1.5 – 50MeV</a:t>
            </a:r>
          </a:p>
          <a:p>
            <a:pPr>
              <a:buSzPct val="150000"/>
            </a:pPr>
            <a:endParaRPr lang="en-AU" dirty="0"/>
          </a:p>
          <a:p>
            <a:pPr marL="285750" indent="-285750">
              <a:buSzPct val="150000"/>
              <a:buFont typeface="Arial" panose="020B0604020202020204" pitchFamily="34" charset="0"/>
              <a:buChar char="•"/>
            </a:pPr>
            <a:r>
              <a:rPr lang="en-AU" dirty="0"/>
              <a:t>Ionisations were clustered and sorted into </a:t>
            </a:r>
            <a:r>
              <a:rPr lang="en-AU" dirty="0">
                <a:solidFill>
                  <a:srgbClr val="C00000"/>
                </a:solidFill>
              </a:rPr>
              <a:t>three</a:t>
            </a:r>
            <a:r>
              <a:rPr lang="en-AU" dirty="0"/>
              <a:t> </a:t>
            </a:r>
            <a:r>
              <a:rPr lang="en-AU" dirty="0">
                <a:solidFill>
                  <a:srgbClr val="C00000"/>
                </a:solidFill>
              </a:rPr>
              <a:t>categories </a:t>
            </a:r>
            <a:r>
              <a:rPr lang="en-AU" dirty="0"/>
              <a:t>but two categories were used to measure cell death:</a:t>
            </a:r>
          </a:p>
          <a:p>
            <a:pPr marL="800100" lvl="1" indent="-285750">
              <a:buSzPct val="100000"/>
            </a:pPr>
            <a:r>
              <a:rPr lang="en-AU" sz="1400" dirty="0">
                <a:latin typeface="Arial" panose="020B0604020202020204" pitchFamily="34" charset="0"/>
                <a:cs typeface="Arial" panose="020B0604020202020204" pitchFamily="34" charset="0"/>
              </a:rPr>
              <a:t>Double Strand Break (2 ionisations per 10bp)</a:t>
            </a:r>
          </a:p>
          <a:p>
            <a:pPr marL="800100" lvl="1" indent="-285750">
              <a:buSzPct val="100000"/>
            </a:pPr>
            <a:r>
              <a:rPr lang="en-AU" sz="1400" dirty="0">
                <a:latin typeface="Arial" panose="020B0604020202020204" pitchFamily="34" charset="0"/>
                <a:cs typeface="Arial" panose="020B0604020202020204" pitchFamily="34" charset="0"/>
              </a:rPr>
              <a:t>Complex Strand Break (&gt;2 ionisations per 10bp)</a:t>
            </a:r>
          </a:p>
        </p:txBody>
      </p:sp>
      <p:sp>
        <p:nvSpPr>
          <p:cNvPr id="7" name="TextBox 6">
            <a:extLst>
              <a:ext uri="{FF2B5EF4-FFF2-40B4-BE49-F238E27FC236}">
                <a16:creationId xmlns:a16="http://schemas.microsoft.com/office/drawing/2014/main" id="{CE6C3554-874D-FC4F-91D3-EF3E37D91033}"/>
              </a:ext>
            </a:extLst>
          </p:cNvPr>
          <p:cNvSpPr txBox="1"/>
          <p:nvPr/>
        </p:nvSpPr>
        <p:spPr>
          <a:xfrm>
            <a:off x="467360" y="4809887"/>
            <a:ext cx="2571538" cy="276999"/>
          </a:xfrm>
          <a:prstGeom prst="rect">
            <a:avLst/>
          </a:prstGeom>
          <a:noFill/>
        </p:spPr>
        <p:txBody>
          <a:bodyPr wrap="none" rtlCol="0">
            <a:spAutoFit/>
          </a:bodyPr>
          <a:lstStyle/>
          <a:p>
            <a:r>
              <a:rPr lang="en-US" sz="1200" dirty="0" err="1">
                <a:solidFill>
                  <a:schemeClr val="tx2"/>
                </a:solidFill>
                <a:latin typeface="Arial" panose="020B0604020202020204" pitchFamily="34" charset="0"/>
                <a:cs typeface="Arial" panose="020B0604020202020204" pitchFamily="34" charset="0"/>
              </a:rPr>
              <a:t>melissa.mcintyre@adelaide.edu.au</a:t>
            </a:r>
            <a:endParaRPr lang="en-US" dirty="0">
              <a:solidFill>
                <a:schemeClr val="tx2"/>
              </a:solidFill>
            </a:endParaRPr>
          </a:p>
        </p:txBody>
      </p:sp>
      <p:sp>
        <p:nvSpPr>
          <p:cNvPr id="2" name="TextBox 1">
            <a:extLst>
              <a:ext uri="{FF2B5EF4-FFF2-40B4-BE49-F238E27FC236}">
                <a16:creationId xmlns:a16="http://schemas.microsoft.com/office/drawing/2014/main" id="{144E2C43-8DF1-3741-A92A-D527C33C8BA1}"/>
              </a:ext>
            </a:extLst>
          </p:cNvPr>
          <p:cNvSpPr txBox="1"/>
          <p:nvPr/>
        </p:nvSpPr>
        <p:spPr>
          <a:xfrm>
            <a:off x="467360" y="2464935"/>
            <a:ext cx="6216469" cy="2454518"/>
          </a:xfrm>
          <a:prstGeom prst="rect">
            <a:avLst/>
          </a:prstGeom>
          <a:noFill/>
        </p:spPr>
        <p:txBody>
          <a:bodyPr wrap="square" rtlCol="0">
            <a:spAutoFit/>
          </a:bodyPr>
          <a:lstStyle/>
          <a:p>
            <a:pPr marL="285750" indent="-285750">
              <a:buSzPct val="150000"/>
              <a:buFont typeface="Arial" panose="020B0604020202020204" pitchFamily="34" charset="0"/>
              <a:buChar char="•"/>
            </a:pPr>
            <a:r>
              <a:rPr lang="en-AU" sz="1400" dirty="0">
                <a:latin typeface="Arial" panose="020B0604020202020204" pitchFamily="34" charset="0"/>
                <a:cs typeface="Arial" panose="020B0604020202020204" pitchFamily="34" charset="0"/>
              </a:rPr>
              <a:t>DNA content of V79 cell used to </a:t>
            </a:r>
            <a:r>
              <a:rPr lang="en-AU" sz="1400" dirty="0">
                <a:solidFill>
                  <a:srgbClr val="C00000"/>
                </a:solidFill>
                <a:latin typeface="Arial" panose="020B0604020202020204" pitchFamily="34" charset="0"/>
                <a:cs typeface="Arial" panose="020B0604020202020204" pitchFamily="34" charset="0"/>
              </a:rPr>
              <a:t>determine how many damage clusters occur on a DNA segment</a:t>
            </a:r>
          </a:p>
          <a:p>
            <a:pPr marL="285750" indent="-285750">
              <a:buSzPct val="150000"/>
              <a:buFont typeface="Arial" panose="020B0604020202020204" pitchFamily="34" charset="0"/>
              <a:buChar char="•"/>
            </a:pPr>
            <a:endParaRPr lang="en-AU" sz="1400" dirty="0">
              <a:latin typeface="Arial" panose="020B0604020202020204" pitchFamily="34" charset="0"/>
              <a:cs typeface="Arial" panose="020B0604020202020204" pitchFamily="34" charset="0"/>
            </a:endParaRPr>
          </a:p>
          <a:p>
            <a:pPr marL="285750" indent="-285750">
              <a:buSzPct val="150000"/>
              <a:buFont typeface="Arial" panose="020B0604020202020204" pitchFamily="34" charset="0"/>
              <a:buChar char="•"/>
            </a:pPr>
            <a:r>
              <a:rPr lang="en-AU" sz="1400" dirty="0">
                <a:latin typeface="Arial" panose="020B0604020202020204" pitchFamily="34" charset="0"/>
                <a:cs typeface="Arial" panose="020B0604020202020204" pitchFamily="34" charset="0"/>
              </a:rPr>
              <a:t>Cells allowed </a:t>
            </a:r>
            <a:r>
              <a:rPr lang="en-AU" sz="1400" dirty="0">
                <a:solidFill>
                  <a:srgbClr val="C00000"/>
                </a:solidFill>
                <a:latin typeface="Arial" panose="020B0604020202020204" pitchFamily="34" charset="0"/>
                <a:cs typeface="Arial" panose="020B0604020202020204" pitchFamily="34" charset="0"/>
              </a:rPr>
              <a:t>40 hours to repair with Two-Lesion Kinetic Model </a:t>
            </a:r>
            <a:r>
              <a:rPr lang="en-AU" sz="1400" dirty="0">
                <a:latin typeface="Arial" panose="020B0604020202020204" pitchFamily="34" charset="0"/>
                <a:cs typeface="Arial" panose="020B0604020202020204" pitchFamily="34" charset="0"/>
              </a:rPr>
              <a:t>(Stewart et al. 2001)</a:t>
            </a:r>
          </a:p>
          <a:p>
            <a:pPr marL="285750" indent="-285750">
              <a:buSzPct val="150000"/>
              <a:buFont typeface="Arial" panose="020B0604020202020204" pitchFamily="34" charset="0"/>
              <a:buChar char="•"/>
            </a:pPr>
            <a:r>
              <a:rPr lang="en-AU" sz="1400" dirty="0">
                <a:latin typeface="Arial" panose="020B0604020202020204" pitchFamily="34" charset="0"/>
                <a:cs typeface="Arial" panose="020B0604020202020204" pitchFamily="34" charset="0"/>
              </a:rPr>
              <a:t>The </a:t>
            </a:r>
            <a:r>
              <a:rPr lang="en-AU" sz="1400" dirty="0">
                <a:solidFill>
                  <a:srgbClr val="C00000"/>
                </a:solidFill>
                <a:latin typeface="Arial" panose="020B0604020202020204" pitchFamily="34" charset="0"/>
                <a:cs typeface="Arial" panose="020B0604020202020204" pitchFamily="34" charset="0"/>
              </a:rPr>
              <a:t>number of lesions that contribute to cell death </a:t>
            </a:r>
            <a:r>
              <a:rPr lang="en-AU" sz="1400" dirty="0">
                <a:latin typeface="Arial" panose="020B0604020202020204" pitchFamily="34" charset="0"/>
                <a:cs typeface="Arial" panose="020B0604020202020204" pitchFamily="34" charset="0"/>
              </a:rPr>
              <a:t>were counted in each cell</a:t>
            </a:r>
          </a:p>
          <a:p>
            <a:pPr marL="285750" indent="-285750">
              <a:buSzPct val="150000"/>
              <a:buFont typeface="Arial" panose="020B0604020202020204" pitchFamily="34" charset="0"/>
              <a:buChar char="•"/>
            </a:pPr>
            <a:r>
              <a:rPr lang="en-AU" sz="1400" dirty="0">
                <a:latin typeface="Arial" panose="020B0604020202020204" pitchFamily="34" charset="0"/>
                <a:cs typeface="Arial" panose="020B0604020202020204" pitchFamily="34" charset="0"/>
              </a:rPr>
              <a:t>Output</a:t>
            </a:r>
          </a:p>
          <a:p>
            <a:pPr marL="800100" lvl="1" indent="-285750">
              <a:buSzPct val="100000"/>
              <a:buFont typeface="Arial" panose="020B0604020202020204" pitchFamily="34" charset="0"/>
              <a:buChar char="•"/>
            </a:pPr>
            <a:r>
              <a:rPr lang="en-AU" sz="1400" dirty="0">
                <a:latin typeface="Arial" panose="020B0604020202020204" pitchFamily="34" charset="0"/>
                <a:cs typeface="Arial" panose="020B0604020202020204" pitchFamily="34" charset="0"/>
              </a:rPr>
              <a:t>Distribution of </a:t>
            </a:r>
            <a:r>
              <a:rPr lang="en-AU" sz="1400" i="1" dirty="0">
                <a:latin typeface="Arial" panose="020B0604020202020204" pitchFamily="34" charset="0"/>
                <a:cs typeface="Arial" panose="020B0604020202020204" pitchFamily="34" charset="0"/>
              </a:rPr>
              <a:t>k</a:t>
            </a:r>
            <a:r>
              <a:rPr lang="en-AU" sz="1400" dirty="0">
                <a:latin typeface="Arial" panose="020B0604020202020204" pitchFamily="34" charset="0"/>
                <a:cs typeface="Arial" panose="020B0604020202020204" pitchFamily="34" charset="0"/>
              </a:rPr>
              <a:t> lethal lesions per cell</a:t>
            </a:r>
          </a:p>
          <a:p>
            <a:pPr marL="800100" lvl="1" indent="-285750">
              <a:buSzPct val="100000"/>
              <a:buFont typeface="Arial" panose="020B0604020202020204" pitchFamily="34" charset="0"/>
              <a:buChar char="•"/>
            </a:pPr>
            <a:r>
              <a:rPr lang="en-AU" sz="1400" dirty="0">
                <a:latin typeface="Arial" panose="020B0604020202020204" pitchFamily="34" charset="0"/>
                <a:cs typeface="Arial" panose="020B0604020202020204" pitchFamily="34" charset="0"/>
              </a:rPr>
              <a:t>Dose vs Survival fraction</a:t>
            </a:r>
          </a:p>
          <a:p>
            <a:endParaRPr lang="en-US" dirty="0"/>
          </a:p>
        </p:txBody>
      </p:sp>
      <p:cxnSp>
        <p:nvCxnSpPr>
          <p:cNvPr id="10" name="Straight Connector 9">
            <a:extLst>
              <a:ext uri="{FF2B5EF4-FFF2-40B4-BE49-F238E27FC236}">
                <a16:creationId xmlns:a16="http://schemas.microsoft.com/office/drawing/2014/main" id="{ABE2E66E-17D1-184D-BFAF-E1F5507D3A0F}"/>
              </a:ext>
            </a:extLst>
          </p:cNvPr>
          <p:cNvCxnSpPr>
            <a:cxnSpLocks/>
          </p:cNvCxnSpPr>
          <p:nvPr/>
        </p:nvCxnSpPr>
        <p:spPr>
          <a:xfrm flipV="1">
            <a:off x="566057" y="1407885"/>
            <a:ext cx="8360229" cy="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6160C34-8466-1C48-89B7-1D2707FEFA63}"/>
              </a:ext>
            </a:extLst>
          </p:cNvPr>
          <p:cNvCxnSpPr>
            <a:cxnSpLocks/>
          </p:cNvCxnSpPr>
          <p:nvPr/>
        </p:nvCxnSpPr>
        <p:spPr>
          <a:xfrm flipV="1">
            <a:off x="566056" y="3029033"/>
            <a:ext cx="5950858" cy="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CB95541C-1EEE-3747-8D8B-973737392E35}"/>
              </a:ext>
            </a:extLst>
          </p:cNvPr>
          <p:cNvPicPr>
            <a:picLocks noChangeAspect="1"/>
          </p:cNvPicPr>
          <p:nvPr/>
        </p:nvPicPr>
        <p:blipFill>
          <a:blip r:embed="rId2"/>
          <a:stretch>
            <a:fillRect/>
          </a:stretch>
        </p:blipFill>
        <p:spPr>
          <a:xfrm>
            <a:off x="6683829" y="2508561"/>
            <a:ext cx="2315025" cy="1802539"/>
          </a:xfrm>
          <a:prstGeom prst="rect">
            <a:avLst/>
          </a:prstGeom>
        </p:spPr>
      </p:pic>
    </p:spTree>
    <p:extLst>
      <p:ext uri="{BB962C8B-B14F-4D97-AF65-F5344CB8AC3E}">
        <p14:creationId xmlns:p14="http://schemas.microsoft.com/office/powerpoint/2010/main" val="40381634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8">
            <a:extLst>
              <a:ext uri="{FF2B5EF4-FFF2-40B4-BE49-F238E27FC236}">
                <a16:creationId xmlns:a16="http://schemas.microsoft.com/office/drawing/2014/main" id="{758BDD6C-39F7-2E48-AE39-F1B15DF0AA33}"/>
              </a:ext>
            </a:extLst>
          </p:cNvPr>
          <p:cNvSpPr txBox="1">
            <a:spLocks/>
          </p:cNvSpPr>
          <p:nvPr/>
        </p:nvSpPr>
        <p:spPr>
          <a:xfrm>
            <a:off x="672644" y="208503"/>
            <a:ext cx="5649328" cy="401207"/>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3200" dirty="0">
                <a:solidFill>
                  <a:schemeClr val="accent2"/>
                </a:solidFill>
              </a:rPr>
              <a:t>Particle Therapy Overview</a:t>
            </a:r>
          </a:p>
        </p:txBody>
      </p:sp>
      <p:pic>
        <p:nvPicPr>
          <p:cNvPr id="6" name="Picture 5">
            <a:extLst>
              <a:ext uri="{FF2B5EF4-FFF2-40B4-BE49-F238E27FC236}">
                <a16:creationId xmlns:a16="http://schemas.microsoft.com/office/drawing/2014/main" id="{33E4241A-6312-AC4D-ABF2-72DFF7B4399C}"/>
              </a:ext>
            </a:extLst>
          </p:cNvPr>
          <p:cNvPicPr>
            <a:picLocks noChangeAspect="1"/>
          </p:cNvPicPr>
          <p:nvPr/>
        </p:nvPicPr>
        <p:blipFill>
          <a:blip r:embed="rId2"/>
          <a:stretch>
            <a:fillRect/>
          </a:stretch>
        </p:blipFill>
        <p:spPr>
          <a:xfrm>
            <a:off x="3578369" y="850231"/>
            <a:ext cx="5190213" cy="3719135"/>
          </a:xfrm>
          <a:prstGeom prst="rect">
            <a:avLst/>
          </a:prstGeom>
        </p:spPr>
      </p:pic>
      <p:sp>
        <p:nvSpPr>
          <p:cNvPr id="8" name="TextBox 7">
            <a:extLst>
              <a:ext uri="{FF2B5EF4-FFF2-40B4-BE49-F238E27FC236}">
                <a16:creationId xmlns:a16="http://schemas.microsoft.com/office/drawing/2014/main" id="{0ED172EE-1CC8-F342-8B1F-4DB5C6790DBE}"/>
              </a:ext>
            </a:extLst>
          </p:cNvPr>
          <p:cNvSpPr txBox="1"/>
          <p:nvPr/>
        </p:nvSpPr>
        <p:spPr>
          <a:xfrm>
            <a:off x="8527170" y="4805538"/>
            <a:ext cx="482824" cy="276999"/>
          </a:xfrm>
          <a:prstGeom prst="rect">
            <a:avLst/>
          </a:prstGeom>
          <a:noFill/>
        </p:spPr>
        <p:txBody>
          <a:bodyPr wrap="none" rtlCol="0">
            <a:spAutoFit/>
          </a:bodyPr>
          <a:lstStyle/>
          <a:p>
            <a:r>
              <a:rPr lang="en-US" sz="1200" dirty="0">
                <a:solidFill>
                  <a:schemeClr val="tx2"/>
                </a:solidFill>
                <a:latin typeface="Arial" panose="020B0604020202020204" pitchFamily="34" charset="0"/>
                <a:cs typeface="Arial" panose="020B0604020202020204" pitchFamily="34" charset="0"/>
              </a:rPr>
              <a:t>1/12</a:t>
            </a:r>
            <a:endParaRPr lang="en-US" dirty="0">
              <a:solidFill>
                <a:schemeClr val="tx2"/>
              </a:solidFill>
            </a:endParaRPr>
          </a:p>
        </p:txBody>
      </p:sp>
      <p:sp>
        <p:nvSpPr>
          <p:cNvPr id="9" name="TextBox 8">
            <a:extLst>
              <a:ext uri="{FF2B5EF4-FFF2-40B4-BE49-F238E27FC236}">
                <a16:creationId xmlns:a16="http://schemas.microsoft.com/office/drawing/2014/main" id="{274F30F1-1C0E-ED42-BF80-6FA04DB18EEA}"/>
              </a:ext>
            </a:extLst>
          </p:cNvPr>
          <p:cNvSpPr txBox="1"/>
          <p:nvPr/>
        </p:nvSpPr>
        <p:spPr>
          <a:xfrm>
            <a:off x="467360" y="4809887"/>
            <a:ext cx="2571538" cy="276999"/>
          </a:xfrm>
          <a:prstGeom prst="rect">
            <a:avLst/>
          </a:prstGeom>
          <a:noFill/>
        </p:spPr>
        <p:txBody>
          <a:bodyPr wrap="none" rtlCol="0">
            <a:spAutoFit/>
          </a:bodyPr>
          <a:lstStyle/>
          <a:p>
            <a:r>
              <a:rPr lang="en-US" sz="1200" dirty="0">
                <a:solidFill>
                  <a:schemeClr val="tx2"/>
                </a:solidFill>
                <a:latin typeface="Arial" panose="020B0604020202020204" pitchFamily="34" charset="0"/>
                <a:cs typeface="Arial" panose="020B0604020202020204" pitchFamily="34" charset="0"/>
              </a:rPr>
              <a:t>melissa.mcintyre@adelaide.edu.au</a:t>
            </a:r>
            <a:endParaRPr lang="en-US" dirty="0">
              <a:solidFill>
                <a:schemeClr val="tx2"/>
              </a:solidFill>
            </a:endParaRPr>
          </a:p>
        </p:txBody>
      </p:sp>
      <p:sp>
        <p:nvSpPr>
          <p:cNvPr id="2" name="TextBox 1">
            <a:extLst>
              <a:ext uri="{FF2B5EF4-FFF2-40B4-BE49-F238E27FC236}">
                <a16:creationId xmlns:a16="http://schemas.microsoft.com/office/drawing/2014/main" id="{045466D8-33CD-FC40-96C7-230C580F5C53}"/>
              </a:ext>
            </a:extLst>
          </p:cNvPr>
          <p:cNvSpPr txBox="1"/>
          <p:nvPr/>
        </p:nvSpPr>
        <p:spPr>
          <a:xfrm>
            <a:off x="653936" y="850231"/>
            <a:ext cx="2924433" cy="3108543"/>
          </a:xfrm>
          <a:prstGeom prst="rect">
            <a:avLst/>
          </a:prstGeom>
          <a:noFill/>
        </p:spPr>
        <p:txBody>
          <a:bodyPr wrap="square" rtlCol="0">
            <a:spAutoFit/>
          </a:bodyPr>
          <a:lstStyle/>
          <a:p>
            <a:pPr>
              <a:buSzPct val="150000"/>
            </a:pPr>
            <a:endParaRPr lang="en-US" sz="1400" dirty="0">
              <a:latin typeface="Arial" panose="020B0604020202020204" pitchFamily="34" charset="0"/>
              <a:cs typeface="Arial" panose="020B0604020202020204" pitchFamily="34" charset="0"/>
            </a:endParaRPr>
          </a:p>
          <a:p>
            <a:pPr marL="285750" indent="-285750">
              <a:buSzPct val="150000"/>
              <a:buFont typeface="Arial" panose="020B0604020202020204" pitchFamily="34" charset="0"/>
              <a:buChar char="•"/>
            </a:pPr>
            <a:endParaRPr lang="en-US" sz="1400" dirty="0">
              <a:latin typeface="Arial" panose="020B0604020202020204" pitchFamily="34" charset="0"/>
              <a:cs typeface="Arial" panose="020B0604020202020204" pitchFamily="34" charset="0"/>
            </a:endParaRPr>
          </a:p>
          <a:p>
            <a:pPr marL="285750" indent="-285750">
              <a:buSzPct val="150000"/>
              <a:buFont typeface="Arial" panose="020B0604020202020204" pitchFamily="34" charset="0"/>
              <a:buChar char="•"/>
            </a:pPr>
            <a:r>
              <a:rPr lang="en-US" sz="1400" dirty="0">
                <a:latin typeface="Arial" panose="020B0604020202020204" pitchFamily="34" charset="0"/>
                <a:cs typeface="Arial" panose="020B0604020202020204" pitchFamily="34" charset="0"/>
              </a:rPr>
              <a:t>Conventional radiotherapy uses </a:t>
            </a:r>
            <a:r>
              <a:rPr lang="en-US" sz="1400" dirty="0">
                <a:solidFill>
                  <a:srgbClr val="C00000"/>
                </a:solidFill>
                <a:latin typeface="Arial" panose="020B0604020202020204" pitchFamily="34" charset="0"/>
                <a:cs typeface="Arial" panose="020B0604020202020204" pitchFamily="34" charset="0"/>
              </a:rPr>
              <a:t>photons</a:t>
            </a:r>
            <a:r>
              <a:rPr lang="en-US" sz="1400" dirty="0">
                <a:latin typeface="Arial" panose="020B0604020202020204" pitchFamily="34" charset="0"/>
                <a:cs typeface="Arial" panose="020B0604020202020204" pitchFamily="34" charset="0"/>
              </a:rPr>
              <a:t> </a:t>
            </a:r>
          </a:p>
          <a:p>
            <a:pPr marL="285750" indent="-285750">
              <a:lnSpc>
                <a:spcPct val="150000"/>
              </a:lnSpc>
              <a:buSzPct val="150000"/>
              <a:buFont typeface="Arial" panose="020B0604020202020204" pitchFamily="34" charset="0"/>
              <a:buChar char="•"/>
            </a:pPr>
            <a:endParaRPr lang="en-US" sz="1400" dirty="0">
              <a:latin typeface="Arial" panose="020B0604020202020204" pitchFamily="34" charset="0"/>
              <a:cs typeface="Arial" panose="020B0604020202020204" pitchFamily="34" charset="0"/>
            </a:endParaRPr>
          </a:p>
          <a:p>
            <a:pPr marL="285750" indent="-285750">
              <a:buClr>
                <a:schemeClr val="tx1"/>
              </a:buClr>
              <a:buSzPct val="150000"/>
              <a:buFont typeface="Arial" panose="020B0604020202020204" pitchFamily="34" charset="0"/>
              <a:buChar char="•"/>
            </a:pPr>
            <a:r>
              <a:rPr lang="en-US" sz="1400" dirty="0">
                <a:solidFill>
                  <a:srgbClr val="C00000"/>
                </a:solidFill>
                <a:latin typeface="Arial" panose="020B0604020202020204" pitchFamily="34" charset="0"/>
                <a:cs typeface="Arial" panose="020B0604020202020204" pitchFamily="34" charset="0"/>
              </a:rPr>
              <a:t>Hadrons behave differently </a:t>
            </a:r>
            <a:r>
              <a:rPr lang="en-US" sz="1400" dirty="0">
                <a:latin typeface="Arial" panose="020B0604020202020204" pitchFamily="34" charset="0"/>
                <a:cs typeface="Arial" panose="020B0604020202020204" pitchFamily="34" charset="0"/>
              </a:rPr>
              <a:t>in matter compared to x-rays/photons</a:t>
            </a:r>
          </a:p>
          <a:p>
            <a:pPr marL="285750" indent="-285750">
              <a:lnSpc>
                <a:spcPct val="150000"/>
              </a:lnSpc>
              <a:buSzPct val="150000"/>
              <a:buFont typeface="Arial" panose="020B0604020202020204" pitchFamily="34" charset="0"/>
              <a:buChar char="•"/>
            </a:pPr>
            <a:endParaRPr lang="en-US" sz="1400" dirty="0">
              <a:latin typeface="Arial" panose="020B0604020202020204" pitchFamily="34" charset="0"/>
              <a:cs typeface="Arial" panose="020B0604020202020204" pitchFamily="34" charset="0"/>
            </a:endParaRPr>
          </a:p>
          <a:p>
            <a:pPr marL="285750" indent="-285750">
              <a:buSzPct val="150000"/>
              <a:buFont typeface="Arial" panose="020B0604020202020204" pitchFamily="34" charset="0"/>
              <a:buChar char="•"/>
            </a:pPr>
            <a:r>
              <a:rPr lang="en-US" sz="1400" dirty="0">
                <a:latin typeface="Arial" panose="020B0604020202020204" pitchFamily="34" charset="0"/>
                <a:cs typeface="Arial" panose="020B0604020202020204" pitchFamily="34" charset="0"/>
              </a:rPr>
              <a:t>They allow us to deliver high doses to a small region whilst avoiding healthy tissues and organs at risk</a:t>
            </a:r>
          </a:p>
        </p:txBody>
      </p:sp>
    </p:spTree>
    <p:extLst>
      <p:ext uri="{BB962C8B-B14F-4D97-AF65-F5344CB8AC3E}">
        <p14:creationId xmlns:p14="http://schemas.microsoft.com/office/powerpoint/2010/main" val="17808359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8">
            <a:extLst>
              <a:ext uri="{FF2B5EF4-FFF2-40B4-BE49-F238E27FC236}">
                <a16:creationId xmlns:a16="http://schemas.microsoft.com/office/drawing/2014/main" id="{758BDD6C-39F7-2E48-AE39-F1B15DF0AA33}"/>
              </a:ext>
            </a:extLst>
          </p:cNvPr>
          <p:cNvSpPr txBox="1">
            <a:spLocks/>
          </p:cNvSpPr>
          <p:nvPr/>
        </p:nvSpPr>
        <p:spPr>
          <a:xfrm>
            <a:off x="672644" y="208503"/>
            <a:ext cx="5649328" cy="401207"/>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3200" dirty="0">
                <a:solidFill>
                  <a:schemeClr val="accent2"/>
                </a:solidFill>
              </a:rPr>
              <a:t>Particle Therapy Overview</a:t>
            </a:r>
          </a:p>
        </p:txBody>
      </p:sp>
      <p:sp>
        <p:nvSpPr>
          <p:cNvPr id="8" name="TextBox 7">
            <a:extLst>
              <a:ext uri="{FF2B5EF4-FFF2-40B4-BE49-F238E27FC236}">
                <a16:creationId xmlns:a16="http://schemas.microsoft.com/office/drawing/2014/main" id="{0ED172EE-1CC8-F342-8B1F-4DB5C6790DBE}"/>
              </a:ext>
            </a:extLst>
          </p:cNvPr>
          <p:cNvSpPr txBox="1"/>
          <p:nvPr/>
        </p:nvSpPr>
        <p:spPr>
          <a:xfrm>
            <a:off x="8527170" y="4805538"/>
            <a:ext cx="482824" cy="276999"/>
          </a:xfrm>
          <a:prstGeom prst="rect">
            <a:avLst/>
          </a:prstGeom>
          <a:noFill/>
        </p:spPr>
        <p:txBody>
          <a:bodyPr wrap="none" rtlCol="0">
            <a:spAutoFit/>
          </a:bodyPr>
          <a:lstStyle/>
          <a:p>
            <a:r>
              <a:rPr lang="en-US" sz="1200" dirty="0">
                <a:solidFill>
                  <a:schemeClr val="tx2"/>
                </a:solidFill>
                <a:latin typeface="Arial" panose="020B0604020202020204" pitchFamily="34" charset="0"/>
                <a:cs typeface="Arial" panose="020B0604020202020204" pitchFamily="34" charset="0"/>
              </a:rPr>
              <a:t>1/12</a:t>
            </a:r>
            <a:endParaRPr lang="en-US" dirty="0">
              <a:solidFill>
                <a:schemeClr val="tx2"/>
              </a:solidFill>
            </a:endParaRPr>
          </a:p>
        </p:txBody>
      </p:sp>
      <p:sp>
        <p:nvSpPr>
          <p:cNvPr id="9" name="TextBox 8">
            <a:extLst>
              <a:ext uri="{FF2B5EF4-FFF2-40B4-BE49-F238E27FC236}">
                <a16:creationId xmlns:a16="http://schemas.microsoft.com/office/drawing/2014/main" id="{274F30F1-1C0E-ED42-BF80-6FA04DB18EEA}"/>
              </a:ext>
            </a:extLst>
          </p:cNvPr>
          <p:cNvSpPr txBox="1"/>
          <p:nvPr/>
        </p:nvSpPr>
        <p:spPr>
          <a:xfrm>
            <a:off x="467360" y="4809887"/>
            <a:ext cx="2571538" cy="276999"/>
          </a:xfrm>
          <a:prstGeom prst="rect">
            <a:avLst/>
          </a:prstGeom>
          <a:noFill/>
        </p:spPr>
        <p:txBody>
          <a:bodyPr wrap="none" rtlCol="0">
            <a:spAutoFit/>
          </a:bodyPr>
          <a:lstStyle/>
          <a:p>
            <a:r>
              <a:rPr lang="en-US" sz="1200" dirty="0">
                <a:solidFill>
                  <a:schemeClr val="tx2"/>
                </a:solidFill>
                <a:latin typeface="Arial" panose="020B0604020202020204" pitchFamily="34" charset="0"/>
                <a:cs typeface="Arial" panose="020B0604020202020204" pitchFamily="34" charset="0"/>
              </a:rPr>
              <a:t>melissa.mcintyre@adelaide.edu.au</a:t>
            </a:r>
            <a:endParaRPr lang="en-US" dirty="0">
              <a:solidFill>
                <a:schemeClr val="tx2"/>
              </a:solidFill>
            </a:endParaRPr>
          </a:p>
        </p:txBody>
      </p:sp>
      <p:pic>
        <p:nvPicPr>
          <p:cNvPr id="2" name="Picture 1">
            <a:extLst>
              <a:ext uri="{FF2B5EF4-FFF2-40B4-BE49-F238E27FC236}">
                <a16:creationId xmlns:a16="http://schemas.microsoft.com/office/drawing/2014/main" id="{5AD7FC17-684A-CF48-A2D1-FA24C5A1D4B1}"/>
              </a:ext>
            </a:extLst>
          </p:cNvPr>
          <p:cNvPicPr>
            <a:picLocks noChangeAspect="1"/>
          </p:cNvPicPr>
          <p:nvPr/>
        </p:nvPicPr>
        <p:blipFill>
          <a:blip r:embed="rId2"/>
          <a:stretch>
            <a:fillRect/>
          </a:stretch>
        </p:blipFill>
        <p:spPr>
          <a:xfrm>
            <a:off x="3921672" y="1111486"/>
            <a:ext cx="4800600" cy="3213100"/>
          </a:xfrm>
          <a:prstGeom prst="rect">
            <a:avLst/>
          </a:prstGeom>
        </p:spPr>
      </p:pic>
      <p:sp>
        <p:nvSpPr>
          <p:cNvPr id="7" name="TextBox 6">
            <a:extLst>
              <a:ext uri="{FF2B5EF4-FFF2-40B4-BE49-F238E27FC236}">
                <a16:creationId xmlns:a16="http://schemas.microsoft.com/office/drawing/2014/main" id="{D34A4A75-9A2D-324B-9F13-8A5F1D3EA3DD}"/>
              </a:ext>
            </a:extLst>
          </p:cNvPr>
          <p:cNvSpPr txBox="1"/>
          <p:nvPr/>
        </p:nvSpPr>
        <p:spPr>
          <a:xfrm>
            <a:off x="672644" y="964679"/>
            <a:ext cx="2924433" cy="3970318"/>
          </a:xfrm>
          <a:prstGeom prst="rect">
            <a:avLst/>
          </a:prstGeom>
          <a:noFill/>
        </p:spPr>
        <p:txBody>
          <a:bodyPr wrap="square" rtlCol="0">
            <a:spAutoFit/>
          </a:bodyPr>
          <a:lstStyle/>
          <a:p>
            <a:pPr marL="285750" indent="-285750">
              <a:buSzPct val="150000"/>
              <a:buFont typeface="Arial" panose="020B0604020202020204" pitchFamily="34" charset="0"/>
              <a:buChar char="•"/>
            </a:pPr>
            <a:r>
              <a:rPr lang="en-US" sz="1400" dirty="0">
                <a:latin typeface="Arial" panose="020B0604020202020204" pitchFamily="34" charset="0"/>
                <a:cs typeface="Arial" panose="020B0604020202020204" pitchFamily="34" charset="0"/>
              </a:rPr>
              <a:t>We also need to understand </a:t>
            </a:r>
            <a:r>
              <a:rPr lang="en-US" sz="1400" dirty="0">
                <a:solidFill>
                  <a:srgbClr val="C00000"/>
                </a:solidFill>
                <a:latin typeface="Arial" panose="020B0604020202020204" pitchFamily="34" charset="0"/>
                <a:cs typeface="Arial" panose="020B0604020202020204" pitchFamily="34" charset="0"/>
              </a:rPr>
              <a:t>what happens inside the target </a:t>
            </a:r>
            <a:r>
              <a:rPr lang="en-US" sz="1400" dirty="0">
                <a:latin typeface="Arial" panose="020B0604020202020204" pitchFamily="34" charset="0"/>
                <a:cs typeface="Arial" panose="020B0604020202020204" pitchFamily="34" charset="0"/>
              </a:rPr>
              <a:t>when the particles reach it</a:t>
            </a:r>
          </a:p>
          <a:p>
            <a:pPr marL="285750" indent="-285750">
              <a:lnSpc>
                <a:spcPct val="150000"/>
              </a:lnSpc>
              <a:buSzPct val="150000"/>
              <a:buFont typeface="Arial" panose="020B0604020202020204" pitchFamily="34" charset="0"/>
              <a:buChar char="•"/>
            </a:pPr>
            <a:endParaRPr lang="en-US" sz="1400" dirty="0">
              <a:latin typeface="Arial" panose="020B0604020202020204" pitchFamily="34" charset="0"/>
              <a:cs typeface="Arial" panose="020B0604020202020204" pitchFamily="34" charset="0"/>
            </a:endParaRPr>
          </a:p>
          <a:p>
            <a:pPr marL="285750" indent="-285750">
              <a:buSzPct val="150000"/>
              <a:buFont typeface="Arial" panose="020B0604020202020204" pitchFamily="34" charset="0"/>
              <a:buChar char="•"/>
            </a:pPr>
            <a:r>
              <a:rPr lang="en-US" sz="1400" dirty="0">
                <a:latin typeface="Arial" panose="020B0604020202020204" pitchFamily="34" charset="0"/>
                <a:cs typeface="Arial" panose="020B0604020202020204" pitchFamily="34" charset="0"/>
              </a:rPr>
              <a:t>To </a:t>
            </a:r>
            <a:r>
              <a:rPr lang="en-US" sz="1400" dirty="0">
                <a:solidFill>
                  <a:srgbClr val="C00000"/>
                </a:solidFill>
                <a:latin typeface="Arial" panose="020B0604020202020204" pitchFamily="34" charset="0"/>
                <a:cs typeface="Arial" panose="020B0604020202020204" pitchFamily="34" charset="0"/>
              </a:rPr>
              <a:t>shrink the </a:t>
            </a:r>
            <a:r>
              <a:rPr lang="en-US" sz="1400" dirty="0" err="1">
                <a:solidFill>
                  <a:srgbClr val="C00000"/>
                </a:solidFill>
                <a:latin typeface="Arial" panose="020B0604020202020204" pitchFamily="34" charset="0"/>
                <a:cs typeface="Arial" panose="020B0604020202020204" pitchFamily="34" charset="0"/>
              </a:rPr>
              <a:t>tumour</a:t>
            </a:r>
            <a:r>
              <a:rPr lang="en-US" sz="1400" dirty="0">
                <a:latin typeface="Arial" panose="020B0604020202020204" pitchFamily="34" charset="0"/>
                <a:cs typeface="Arial" panose="020B0604020202020204" pitchFamily="34" charset="0"/>
              </a:rPr>
              <a:t> we need to </a:t>
            </a:r>
            <a:r>
              <a:rPr lang="en-US" sz="1400" dirty="0">
                <a:solidFill>
                  <a:srgbClr val="C00000"/>
                </a:solidFill>
                <a:latin typeface="Arial" panose="020B0604020202020204" pitchFamily="34" charset="0"/>
                <a:cs typeface="Arial" panose="020B0604020202020204" pitchFamily="34" charset="0"/>
              </a:rPr>
              <a:t>deactivate the cells</a:t>
            </a:r>
            <a:r>
              <a:rPr lang="en-US" sz="1400" dirty="0">
                <a:latin typeface="Arial" panose="020B0604020202020204" pitchFamily="34" charset="0"/>
                <a:cs typeface="Arial" panose="020B0604020202020204" pitchFamily="34" charset="0"/>
              </a:rPr>
              <a:t> within</a:t>
            </a:r>
          </a:p>
          <a:p>
            <a:pPr marL="285750" indent="-285750">
              <a:lnSpc>
                <a:spcPct val="150000"/>
              </a:lnSpc>
              <a:buSzPct val="150000"/>
              <a:buFont typeface="Arial" panose="020B0604020202020204" pitchFamily="34" charset="0"/>
              <a:buChar char="•"/>
            </a:pPr>
            <a:endParaRPr lang="en-US" sz="1400" dirty="0">
              <a:latin typeface="Arial" panose="020B0604020202020204" pitchFamily="34" charset="0"/>
              <a:cs typeface="Arial" panose="020B0604020202020204" pitchFamily="34" charset="0"/>
            </a:endParaRPr>
          </a:p>
          <a:p>
            <a:pPr marL="285750" indent="-285750">
              <a:buSzPct val="150000"/>
              <a:buFont typeface="Arial" panose="020B0604020202020204" pitchFamily="34" charset="0"/>
              <a:buChar char="•"/>
            </a:pPr>
            <a:r>
              <a:rPr lang="en-US" sz="1400" dirty="0">
                <a:latin typeface="Arial" panose="020B0604020202020204" pitchFamily="34" charset="0"/>
                <a:cs typeface="Arial" panose="020B0604020202020204" pitchFamily="34" charset="0"/>
              </a:rPr>
              <a:t>We do this by </a:t>
            </a:r>
            <a:r>
              <a:rPr lang="en-US" sz="1400" dirty="0">
                <a:solidFill>
                  <a:srgbClr val="C00000"/>
                </a:solidFill>
                <a:latin typeface="Arial" panose="020B0604020202020204" pitchFamily="34" charset="0"/>
                <a:cs typeface="Arial" panose="020B0604020202020204" pitchFamily="34" charset="0"/>
              </a:rPr>
              <a:t>breaking the DNA such that the cell cannot repair</a:t>
            </a:r>
          </a:p>
          <a:p>
            <a:pPr marL="285750" indent="-285750">
              <a:buSzPct val="150000"/>
              <a:buFont typeface="Arial" panose="020B0604020202020204" pitchFamily="34" charset="0"/>
              <a:buChar char="•"/>
            </a:pPr>
            <a:endParaRPr lang="en-US" sz="1400" dirty="0">
              <a:solidFill>
                <a:srgbClr val="C00000"/>
              </a:solidFill>
              <a:latin typeface="Arial" panose="020B0604020202020204" pitchFamily="34" charset="0"/>
              <a:cs typeface="Arial" panose="020B0604020202020204" pitchFamily="34" charset="0"/>
            </a:endParaRPr>
          </a:p>
          <a:p>
            <a:pPr marL="285750" indent="-285750">
              <a:buSzPct val="150000"/>
              <a:buFont typeface="Arial" panose="020B0604020202020204" pitchFamily="34" charset="0"/>
              <a:buChar char="•"/>
            </a:pPr>
            <a:r>
              <a:rPr lang="en-US" sz="1400" dirty="0">
                <a:latin typeface="Arial" panose="020B0604020202020204" pitchFamily="34" charset="0"/>
                <a:cs typeface="Arial" panose="020B0604020202020204" pitchFamily="34" charset="0"/>
              </a:rPr>
              <a:t>There is still much to be understood about the mechanisms that govern how cells respond to radiation</a:t>
            </a:r>
          </a:p>
          <a:p>
            <a:pPr marL="285750" indent="-285750">
              <a:buSzPct val="150000"/>
              <a:buFont typeface="Arial" panose="020B0604020202020204" pitchFamily="34" charset="0"/>
              <a:buChar char="•"/>
            </a:pPr>
            <a:endParaRPr lang="en-US" sz="1400" dirty="0">
              <a:solidFill>
                <a:srgbClr val="C00000"/>
              </a:solidFill>
              <a:latin typeface="Arial" panose="020B0604020202020204" pitchFamily="34" charset="0"/>
              <a:cs typeface="Arial" panose="020B0604020202020204" pitchFamily="34" charset="0"/>
            </a:endParaRPr>
          </a:p>
          <a:p>
            <a:pPr marL="285750" indent="-285750">
              <a:buClr>
                <a:schemeClr val="tx1"/>
              </a:buClr>
              <a:buSzPct val="150000"/>
              <a:buFont typeface="Arial" panose="020B0604020202020204" pitchFamily="34" charset="0"/>
              <a:buChar char="•"/>
            </a:pPr>
            <a:endParaRPr lang="en-US"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610414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8">
            <a:extLst>
              <a:ext uri="{FF2B5EF4-FFF2-40B4-BE49-F238E27FC236}">
                <a16:creationId xmlns:a16="http://schemas.microsoft.com/office/drawing/2014/main" id="{758BDD6C-39F7-2E48-AE39-F1B15DF0AA33}"/>
              </a:ext>
            </a:extLst>
          </p:cNvPr>
          <p:cNvSpPr txBox="1">
            <a:spLocks/>
          </p:cNvSpPr>
          <p:nvPr/>
        </p:nvSpPr>
        <p:spPr>
          <a:xfrm>
            <a:off x="672643" y="208503"/>
            <a:ext cx="6658459" cy="401207"/>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3200" dirty="0">
                <a:solidFill>
                  <a:schemeClr val="accent2"/>
                </a:solidFill>
              </a:rPr>
              <a:t>The Problems</a:t>
            </a:r>
          </a:p>
        </p:txBody>
      </p:sp>
      <p:sp>
        <p:nvSpPr>
          <p:cNvPr id="4" name="Text Placeholder 1">
            <a:extLst>
              <a:ext uri="{FF2B5EF4-FFF2-40B4-BE49-F238E27FC236}">
                <a16:creationId xmlns:a16="http://schemas.microsoft.com/office/drawing/2014/main" id="{8DF3F6C9-AFE1-BC4D-AA34-52DCF64277A6}"/>
              </a:ext>
            </a:extLst>
          </p:cNvPr>
          <p:cNvSpPr txBox="1">
            <a:spLocks/>
          </p:cNvSpPr>
          <p:nvPr/>
        </p:nvSpPr>
        <p:spPr>
          <a:xfrm>
            <a:off x="578992" y="890719"/>
            <a:ext cx="4256690" cy="1819079"/>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285750" indent="-285750">
              <a:buClr>
                <a:schemeClr val="tx1"/>
              </a:buClr>
              <a:buSzPct val="150000"/>
              <a:buFont typeface="Arial" panose="020B0604020202020204" pitchFamily="34" charset="0"/>
              <a:buChar char="•"/>
            </a:pPr>
            <a:r>
              <a:rPr lang="en-AU" dirty="0">
                <a:solidFill>
                  <a:srgbClr val="C00000"/>
                </a:solidFill>
              </a:rPr>
              <a:t>Relative Biological Effectiveness (RBE) </a:t>
            </a:r>
            <a:r>
              <a:rPr lang="en-AU" dirty="0"/>
              <a:t>is defined as the </a:t>
            </a:r>
            <a:r>
              <a:rPr lang="en-AU" dirty="0">
                <a:solidFill>
                  <a:srgbClr val="C00000"/>
                </a:solidFill>
              </a:rPr>
              <a:t>ratio of doses required</a:t>
            </a:r>
            <a:r>
              <a:rPr lang="en-AU" dirty="0"/>
              <a:t> for two radiation types </a:t>
            </a:r>
            <a:r>
              <a:rPr lang="en-AU" dirty="0">
                <a:solidFill>
                  <a:srgbClr val="C00000"/>
                </a:solidFill>
              </a:rPr>
              <a:t>to achieve the same biological effect</a:t>
            </a:r>
          </a:p>
          <a:p>
            <a:pPr marL="285750" indent="-285750">
              <a:buSzPct val="150000"/>
              <a:buFont typeface="Arial" panose="020B0604020202020204" pitchFamily="34" charset="0"/>
              <a:buChar char="•"/>
            </a:pPr>
            <a:r>
              <a:rPr lang="en-AU" dirty="0"/>
              <a:t>Currently a </a:t>
            </a:r>
            <a:r>
              <a:rPr lang="en-AU" dirty="0">
                <a:solidFill>
                  <a:srgbClr val="C00000"/>
                </a:solidFill>
              </a:rPr>
              <a:t>proton RBE of 1.1 is assumed clinically</a:t>
            </a:r>
            <a:endParaRPr lang="en-AU" sz="300" dirty="0"/>
          </a:p>
          <a:p>
            <a:pPr marL="285750" indent="-285750">
              <a:buSzPct val="150000"/>
              <a:buFont typeface="Arial" panose="020B0604020202020204" pitchFamily="34" charset="0"/>
              <a:buChar char="•"/>
            </a:pPr>
            <a:r>
              <a:rPr lang="en-AU" dirty="0"/>
              <a:t>This is the universally accepted RBE </a:t>
            </a:r>
            <a:r>
              <a:rPr lang="en-AU" dirty="0">
                <a:solidFill>
                  <a:srgbClr val="C00000"/>
                </a:solidFill>
              </a:rPr>
              <a:t>despite strong evidence of its dependence</a:t>
            </a:r>
            <a:r>
              <a:rPr lang="en-AU" dirty="0"/>
              <a:t> on </a:t>
            </a:r>
          </a:p>
          <a:p>
            <a:pPr marL="800100" lvl="1" indent="-285750"/>
            <a:r>
              <a:rPr lang="en-AU" sz="1400" dirty="0">
                <a:latin typeface="Arial" panose="020B0604020202020204" pitchFamily="34" charset="0"/>
                <a:cs typeface="Arial" panose="020B0604020202020204" pitchFamily="34" charset="0"/>
              </a:rPr>
              <a:t>tissue type</a:t>
            </a:r>
          </a:p>
          <a:p>
            <a:pPr marL="800100" lvl="1" indent="-285750"/>
            <a:r>
              <a:rPr lang="en-AU" sz="1400" dirty="0">
                <a:latin typeface="Arial" panose="020B0604020202020204" pitchFamily="34" charset="0"/>
                <a:cs typeface="Arial" panose="020B0604020202020204" pitchFamily="34" charset="0"/>
              </a:rPr>
              <a:t>dose rate</a:t>
            </a:r>
          </a:p>
          <a:p>
            <a:pPr marL="800100" lvl="1" indent="-285750"/>
            <a:r>
              <a:rPr lang="en-AU" sz="1400" dirty="0">
                <a:latin typeface="Arial" panose="020B0604020202020204" pitchFamily="34" charset="0"/>
                <a:cs typeface="Arial" panose="020B0604020202020204" pitchFamily="34" charset="0"/>
              </a:rPr>
              <a:t>linear energy transfer (LET) </a:t>
            </a:r>
          </a:p>
          <a:p>
            <a:pPr marL="800100" lvl="1" indent="-285750"/>
            <a:r>
              <a:rPr lang="en-AU" sz="1400" dirty="0">
                <a:latin typeface="Arial" panose="020B0604020202020204" pitchFamily="34" charset="0"/>
                <a:cs typeface="Arial" panose="020B0604020202020204" pitchFamily="34" charset="0"/>
              </a:rPr>
              <a:t>cellular environment</a:t>
            </a:r>
            <a:endParaRPr lang="en-AU" sz="300" dirty="0"/>
          </a:p>
          <a:p>
            <a:pPr marL="285750" indent="-285750">
              <a:buSzPct val="150000"/>
              <a:buFont typeface="Arial" panose="020B0604020202020204" pitchFamily="34" charset="0"/>
              <a:buChar char="•"/>
            </a:pPr>
            <a:r>
              <a:rPr lang="en-AU" dirty="0"/>
              <a:t>The 1.1 RBE assumption introduces larger than necessary uncertainties into treatment planning</a:t>
            </a:r>
            <a:endParaRPr lang="en-AU" sz="900" dirty="0"/>
          </a:p>
          <a:p>
            <a:pPr marL="285750" indent="-285750">
              <a:buSzPct val="150000"/>
              <a:buFont typeface="Arial" panose="020B0604020202020204" pitchFamily="34" charset="0"/>
              <a:buChar char="•"/>
            </a:pPr>
            <a:r>
              <a:rPr lang="en-AU" dirty="0"/>
              <a:t>RBE </a:t>
            </a:r>
            <a:r>
              <a:rPr lang="en-AU" dirty="0">
                <a:solidFill>
                  <a:srgbClr val="C00000"/>
                </a:solidFill>
              </a:rPr>
              <a:t>uncertainties</a:t>
            </a:r>
            <a:r>
              <a:rPr lang="en-AU" dirty="0"/>
              <a:t> </a:t>
            </a:r>
            <a:r>
              <a:rPr lang="en-AU" dirty="0">
                <a:solidFill>
                  <a:srgbClr val="C00000"/>
                </a:solidFill>
              </a:rPr>
              <a:t>increase</a:t>
            </a:r>
            <a:r>
              <a:rPr lang="en-AU" dirty="0"/>
              <a:t> with LET</a:t>
            </a:r>
          </a:p>
          <a:p>
            <a:endParaRPr lang="en-AU" dirty="0"/>
          </a:p>
        </p:txBody>
      </p:sp>
      <p:pic>
        <p:nvPicPr>
          <p:cNvPr id="11" name="Picture 10">
            <a:extLst>
              <a:ext uri="{FF2B5EF4-FFF2-40B4-BE49-F238E27FC236}">
                <a16:creationId xmlns:a16="http://schemas.microsoft.com/office/drawing/2014/main" id="{FBA12272-CC77-8D49-AB9B-5DD19A989195}"/>
              </a:ext>
            </a:extLst>
          </p:cNvPr>
          <p:cNvPicPr>
            <a:picLocks noChangeAspect="1"/>
          </p:cNvPicPr>
          <p:nvPr/>
        </p:nvPicPr>
        <p:blipFill>
          <a:blip r:embed="rId3"/>
          <a:stretch>
            <a:fillRect/>
          </a:stretch>
        </p:blipFill>
        <p:spPr>
          <a:xfrm>
            <a:off x="4753303" y="1113539"/>
            <a:ext cx="4256690" cy="3192517"/>
          </a:xfrm>
          <a:prstGeom prst="rect">
            <a:avLst/>
          </a:prstGeom>
        </p:spPr>
      </p:pic>
      <p:sp>
        <p:nvSpPr>
          <p:cNvPr id="12" name="TextBox 11">
            <a:extLst>
              <a:ext uri="{FF2B5EF4-FFF2-40B4-BE49-F238E27FC236}">
                <a16:creationId xmlns:a16="http://schemas.microsoft.com/office/drawing/2014/main" id="{8A5F0D1F-442A-5141-BAE7-8B4239B2D92D}"/>
              </a:ext>
            </a:extLst>
          </p:cNvPr>
          <p:cNvSpPr txBox="1"/>
          <p:nvPr/>
        </p:nvSpPr>
        <p:spPr>
          <a:xfrm>
            <a:off x="8527170" y="4805538"/>
            <a:ext cx="482824" cy="276999"/>
          </a:xfrm>
          <a:prstGeom prst="rect">
            <a:avLst/>
          </a:prstGeom>
          <a:noFill/>
        </p:spPr>
        <p:txBody>
          <a:bodyPr wrap="none" rtlCol="0">
            <a:spAutoFit/>
          </a:bodyPr>
          <a:lstStyle/>
          <a:p>
            <a:r>
              <a:rPr lang="en-US" sz="1200" dirty="0">
                <a:solidFill>
                  <a:schemeClr val="tx2"/>
                </a:solidFill>
                <a:latin typeface="Arial" panose="020B0604020202020204" pitchFamily="34" charset="0"/>
                <a:cs typeface="Arial" panose="020B0604020202020204" pitchFamily="34" charset="0"/>
              </a:rPr>
              <a:t>3/12</a:t>
            </a:r>
            <a:endParaRPr lang="en-US" dirty="0">
              <a:solidFill>
                <a:schemeClr val="tx2"/>
              </a:solidFill>
            </a:endParaRPr>
          </a:p>
        </p:txBody>
      </p:sp>
      <p:sp>
        <p:nvSpPr>
          <p:cNvPr id="13" name="TextBox 12">
            <a:extLst>
              <a:ext uri="{FF2B5EF4-FFF2-40B4-BE49-F238E27FC236}">
                <a16:creationId xmlns:a16="http://schemas.microsoft.com/office/drawing/2014/main" id="{7C282FE7-2E55-814A-87C6-8A1641DF2752}"/>
              </a:ext>
            </a:extLst>
          </p:cNvPr>
          <p:cNvSpPr txBox="1"/>
          <p:nvPr/>
        </p:nvSpPr>
        <p:spPr>
          <a:xfrm>
            <a:off x="467360" y="4809887"/>
            <a:ext cx="2571538" cy="276999"/>
          </a:xfrm>
          <a:prstGeom prst="rect">
            <a:avLst/>
          </a:prstGeom>
          <a:noFill/>
        </p:spPr>
        <p:txBody>
          <a:bodyPr wrap="none" rtlCol="0">
            <a:spAutoFit/>
          </a:bodyPr>
          <a:lstStyle/>
          <a:p>
            <a:r>
              <a:rPr lang="en-US" sz="1200" dirty="0" err="1">
                <a:solidFill>
                  <a:schemeClr val="tx2"/>
                </a:solidFill>
                <a:latin typeface="Arial" panose="020B0604020202020204" pitchFamily="34" charset="0"/>
                <a:cs typeface="Arial" panose="020B0604020202020204" pitchFamily="34" charset="0"/>
              </a:rPr>
              <a:t>melissa.mcintyre@adelaide.edu.au</a:t>
            </a:r>
            <a:endParaRPr lang="en-US" dirty="0">
              <a:solidFill>
                <a:schemeClr val="tx2"/>
              </a:solidFill>
            </a:endParaRPr>
          </a:p>
        </p:txBody>
      </p:sp>
      <p:sp>
        <p:nvSpPr>
          <p:cNvPr id="5" name="TextBox 4">
            <a:extLst>
              <a:ext uri="{FF2B5EF4-FFF2-40B4-BE49-F238E27FC236}">
                <a16:creationId xmlns:a16="http://schemas.microsoft.com/office/drawing/2014/main" id="{2FD8DCA0-A9EF-044F-B5E3-5098D15AA63B}"/>
              </a:ext>
            </a:extLst>
          </p:cNvPr>
          <p:cNvSpPr txBox="1"/>
          <p:nvPr/>
        </p:nvSpPr>
        <p:spPr>
          <a:xfrm>
            <a:off x="6270743" y="4363536"/>
            <a:ext cx="1221809" cy="700192"/>
          </a:xfrm>
          <a:prstGeom prst="rect">
            <a:avLst/>
          </a:prstGeom>
          <a:noFill/>
        </p:spPr>
        <p:txBody>
          <a:bodyPr wrap="none" rtlCol="0">
            <a:spAutoFit/>
          </a:bodyPr>
          <a:lstStyle/>
          <a:p>
            <a:r>
              <a:rPr lang="en-AU" sz="1000" dirty="0"/>
              <a:t>Friedrich et al. 2012</a:t>
            </a:r>
          </a:p>
          <a:p>
            <a:endParaRPr lang="en-AU" sz="1600" dirty="0"/>
          </a:p>
          <a:p>
            <a:endParaRPr lang="en-US" dirty="0"/>
          </a:p>
        </p:txBody>
      </p:sp>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C8DF39C0-7339-7742-A33E-7B0219026897}"/>
                  </a:ext>
                </a:extLst>
              </p:cNvPr>
              <p:cNvSpPr txBox="1"/>
              <p:nvPr/>
            </p:nvSpPr>
            <p:spPr>
              <a:xfrm>
                <a:off x="6270743" y="348968"/>
                <a:ext cx="1553684" cy="541751"/>
              </a:xfrm>
              <a:prstGeom prst="rect">
                <a:avLst/>
              </a:prstGeom>
              <a:noFill/>
              <a:ln>
                <a:solidFill>
                  <a:schemeClr val="accent6"/>
                </a:solidFill>
              </a:ln>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r>
                        <m:rPr>
                          <m:sty m:val="p"/>
                        </m:rPr>
                        <a:rPr lang="en-AU" sz="1600" b="0" i="0" smtClean="0">
                          <a:latin typeface="Cambria Math" panose="02040503050406030204" pitchFamily="18" charset="0"/>
                        </a:rPr>
                        <m:t>RBE</m:t>
                      </m:r>
                      <m:r>
                        <a:rPr lang="en-AU" sz="1600" b="0" i="0" smtClean="0">
                          <a:latin typeface="Cambria Math" panose="02040503050406030204" pitchFamily="18" charset="0"/>
                        </a:rPr>
                        <m:t>= </m:t>
                      </m:r>
                      <m:f>
                        <m:fPr>
                          <m:ctrlPr>
                            <a:rPr lang="en-AU" sz="1600" b="0" i="1" smtClean="0">
                              <a:latin typeface="Cambria Math" panose="02040503050406030204" pitchFamily="18" charset="0"/>
                            </a:rPr>
                          </m:ctrlPr>
                        </m:fPr>
                        <m:num>
                          <m:sSub>
                            <m:sSubPr>
                              <m:ctrlPr>
                                <a:rPr lang="en-AU" sz="1600" b="0" i="1" smtClean="0">
                                  <a:latin typeface="Cambria Math" panose="02040503050406030204" pitchFamily="18" charset="0"/>
                                </a:rPr>
                              </m:ctrlPr>
                            </m:sSubPr>
                            <m:e>
                              <m:r>
                                <m:rPr>
                                  <m:sty m:val="p"/>
                                </m:rPr>
                                <a:rPr lang="en-AU" sz="1600" b="0" i="0" smtClean="0">
                                  <a:latin typeface="Cambria Math" panose="02040503050406030204" pitchFamily="18" charset="0"/>
                                </a:rPr>
                                <m:t>D</m:t>
                              </m:r>
                            </m:e>
                            <m:sub>
                              <m:r>
                                <m:rPr>
                                  <m:sty m:val="p"/>
                                </m:rPr>
                                <a:rPr lang="en-AU" sz="1600" b="0" i="0" smtClean="0">
                                  <a:latin typeface="Cambria Math" panose="02040503050406030204" pitchFamily="18" charset="0"/>
                                </a:rPr>
                                <m:t>photon</m:t>
                              </m:r>
                            </m:sub>
                          </m:sSub>
                        </m:num>
                        <m:den>
                          <m:sSub>
                            <m:sSubPr>
                              <m:ctrlPr>
                                <a:rPr lang="en-AU" sz="1600" i="1">
                                  <a:latin typeface="Cambria Math" panose="02040503050406030204" pitchFamily="18" charset="0"/>
                                </a:rPr>
                              </m:ctrlPr>
                            </m:sSubPr>
                            <m:e>
                              <m:r>
                                <m:rPr>
                                  <m:sty m:val="p"/>
                                </m:rPr>
                                <a:rPr lang="en-AU" sz="1600">
                                  <a:latin typeface="Cambria Math" panose="02040503050406030204" pitchFamily="18" charset="0"/>
                                </a:rPr>
                                <m:t>D</m:t>
                              </m:r>
                            </m:e>
                            <m:sub>
                              <m:r>
                                <m:rPr>
                                  <m:sty m:val="p"/>
                                </m:rPr>
                                <a:rPr lang="en-AU" sz="1600">
                                  <a:latin typeface="Cambria Math" panose="02040503050406030204" pitchFamily="18" charset="0"/>
                                </a:rPr>
                                <m:t>p</m:t>
                              </m:r>
                              <m:r>
                                <m:rPr>
                                  <m:sty m:val="p"/>
                                </m:rPr>
                                <a:rPr lang="en-AU" sz="1600" b="0" i="0" smtClean="0">
                                  <a:latin typeface="Cambria Math" panose="02040503050406030204" pitchFamily="18" charset="0"/>
                                </a:rPr>
                                <m:t>r</m:t>
                              </m:r>
                              <m:r>
                                <m:rPr>
                                  <m:sty m:val="p"/>
                                </m:rPr>
                                <a:rPr lang="en-AU" sz="1600">
                                  <a:latin typeface="Cambria Math" panose="02040503050406030204" pitchFamily="18" charset="0"/>
                                </a:rPr>
                                <m:t>oton</m:t>
                              </m:r>
                            </m:sub>
                          </m:sSub>
                        </m:den>
                      </m:f>
                    </m:oMath>
                  </m:oMathPara>
                </a14:m>
                <a:endParaRPr lang="en-US" sz="1600" dirty="0"/>
              </a:p>
            </p:txBody>
          </p:sp>
        </mc:Choice>
        <mc:Fallback>
          <p:sp>
            <p:nvSpPr>
              <p:cNvPr id="2" name="TextBox 1">
                <a:extLst>
                  <a:ext uri="{FF2B5EF4-FFF2-40B4-BE49-F238E27FC236}">
                    <a16:creationId xmlns:a16="http://schemas.microsoft.com/office/drawing/2014/main" id="{C8DF39C0-7339-7742-A33E-7B0219026897}"/>
                  </a:ext>
                </a:extLst>
              </p:cNvPr>
              <p:cNvSpPr txBox="1">
                <a:spLocks noRot="1" noChangeAspect="1" noMove="1" noResize="1" noEditPoints="1" noAdjustHandles="1" noChangeArrowheads="1" noChangeShapeType="1" noTextEdit="1"/>
              </p:cNvSpPr>
              <p:nvPr/>
            </p:nvSpPr>
            <p:spPr>
              <a:xfrm>
                <a:off x="6270743" y="348968"/>
                <a:ext cx="1553684" cy="541751"/>
              </a:xfrm>
              <a:prstGeom prst="rect">
                <a:avLst/>
              </a:prstGeom>
              <a:blipFill>
                <a:blip r:embed="rId4"/>
                <a:stretch>
                  <a:fillRect b="-6667"/>
                </a:stretch>
              </a:blipFill>
              <a:ln>
                <a:solidFill>
                  <a:schemeClr val="accent6"/>
                </a:solidFill>
              </a:ln>
            </p:spPr>
            <p:txBody>
              <a:bodyPr/>
              <a:lstStyle/>
              <a:p>
                <a:r>
                  <a:rPr lang="en-US">
                    <a:noFill/>
                  </a:rPr>
                  <a:t> </a:t>
                </a:r>
              </a:p>
            </p:txBody>
          </p:sp>
        </mc:Fallback>
      </mc:AlternateContent>
    </p:spTree>
    <p:extLst>
      <p:ext uri="{BB962C8B-B14F-4D97-AF65-F5344CB8AC3E}">
        <p14:creationId xmlns:p14="http://schemas.microsoft.com/office/powerpoint/2010/main" val="8511623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8">
            <a:extLst>
              <a:ext uri="{FF2B5EF4-FFF2-40B4-BE49-F238E27FC236}">
                <a16:creationId xmlns:a16="http://schemas.microsoft.com/office/drawing/2014/main" id="{758BDD6C-39F7-2E48-AE39-F1B15DF0AA33}"/>
              </a:ext>
            </a:extLst>
          </p:cNvPr>
          <p:cNvSpPr txBox="1">
            <a:spLocks/>
          </p:cNvSpPr>
          <p:nvPr/>
        </p:nvSpPr>
        <p:spPr>
          <a:xfrm>
            <a:off x="672644" y="208503"/>
            <a:ext cx="4201506" cy="401207"/>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3200" dirty="0">
                <a:solidFill>
                  <a:schemeClr val="accent2"/>
                </a:solidFill>
              </a:rPr>
              <a:t>The Problems</a:t>
            </a:r>
          </a:p>
        </p:txBody>
      </p:sp>
      <mc:AlternateContent xmlns:mc="http://schemas.openxmlformats.org/markup-compatibility/2006">
        <mc:Choice xmlns:a14="http://schemas.microsoft.com/office/drawing/2010/main" Requires="a14">
          <p:sp>
            <p:nvSpPr>
              <p:cNvPr id="4" name="Text Placeholder 1">
                <a:extLst>
                  <a:ext uri="{FF2B5EF4-FFF2-40B4-BE49-F238E27FC236}">
                    <a16:creationId xmlns:a16="http://schemas.microsoft.com/office/drawing/2014/main" id="{8DF3F6C9-AFE1-BC4D-AA34-52DCF64277A6}"/>
                  </a:ext>
                </a:extLst>
              </p:cNvPr>
              <p:cNvSpPr txBox="1">
                <a:spLocks/>
              </p:cNvSpPr>
              <p:nvPr/>
            </p:nvSpPr>
            <p:spPr>
              <a:xfrm>
                <a:off x="582527" y="1029087"/>
                <a:ext cx="8186055" cy="1385727"/>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285750" indent="-285750">
                  <a:buSzPct val="150000"/>
                  <a:buFont typeface="Arial" panose="020B0604020202020204" pitchFamily="34" charset="0"/>
                  <a:buChar char="•"/>
                </a:pPr>
                <a:r>
                  <a:rPr lang="en-AU" dirty="0"/>
                  <a:t>Relative Biological Effectiveness is determined by measuring the Dose-Response at the cellular level</a:t>
                </a:r>
              </a:p>
              <a:p>
                <a:pPr>
                  <a:buSzPct val="150000"/>
                </a:pPr>
                <a:endParaRPr lang="en-AU" dirty="0"/>
              </a:p>
              <a:p>
                <a:pPr marL="285750" indent="-285750">
                  <a:buSzPct val="150000"/>
                  <a:buFont typeface="Arial" panose="020B0604020202020204" pitchFamily="34" charset="0"/>
                  <a:buChar char="•"/>
                </a:pPr>
                <a:r>
                  <a:rPr lang="en-AU" dirty="0"/>
                  <a:t>Cellular Dose-Response is a </a:t>
                </a:r>
                <a:r>
                  <a:rPr lang="en-AU" dirty="0">
                    <a:solidFill>
                      <a:srgbClr val="C00000"/>
                    </a:solidFill>
                  </a:rPr>
                  <a:t>stochastic process</a:t>
                </a:r>
              </a:p>
              <a:p>
                <a:pPr marL="285750" indent="-285750">
                  <a:buSzPct val="150000"/>
                  <a:buFont typeface="Arial" panose="020B0604020202020204" pitchFamily="34" charset="0"/>
                  <a:buChar char="•"/>
                </a:pPr>
                <a:endParaRPr lang="en-AU" dirty="0">
                  <a:solidFill>
                    <a:srgbClr val="C00000"/>
                  </a:solidFill>
                </a:endParaRPr>
              </a:p>
              <a:p>
                <a:pPr marL="285750" indent="-285750">
                  <a:buClr>
                    <a:schemeClr val="tx1"/>
                  </a:buClr>
                  <a:buSzPct val="150000"/>
                  <a:buFont typeface="Arial" panose="020B0604020202020204" pitchFamily="34" charset="0"/>
                  <a:buChar char="•"/>
                </a:pPr>
                <a:r>
                  <a:rPr lang="en-AU" dirty="0">
                    <a:solidFill>
                      <a:srgbClr val="C00000"/>
                    </a:solidFill>
                  </a:rPr>
                  <a:t>Linear-Quadratic Model (LQ)</a:t>
                </a:r>
                <a:r>
                  <a:rPr lang="en-AU" dirty="0"/>
                  <a:t> is the most utilised model in the literature:</a:t>
                </a:r>
              </a:p>
              <a:p>
                <a:pPr marL="285750" indent="-285750">
                  <a:buClr>
                    <a:schemeClr val="tx1"/>
                  </a:buClr>
                  <a:buSzPct val="150000"/>
                  <a:buFont typeface="Arial" panose="020B0604020202020204" pitchFamily="34" charset="0"/>
                  <a:buChar char="•"/>
                </a:pPr>
                <a:endParaRPr lang="en-AU" dirty="0"/>
              </a:p>
              <a:p>
                <a:pPr algn="ctr"/>
                <a:r>
                  <a:rPr lang="en-AU" b="0" dirty="0"/>
                  <a:t>Survival </a:t>
                </a:r>
                <a:r>
                  <a:rPr lang="en-AU" dirty="0"/>
                  <a:t>Probability </a:t>
                </a:r>
                <a14:m>
                  <m:oMath xmlns:m="http://schemas.openxmlformats.org/officeDocument/2006/math">
                    <m:r>
                      <a:rPr lang="en-AU" b="0" i="0" smtClean="0">
                        <a:latin typeface="Cambria Math" panose="02040503050406030204" pitchFamily="18" charset="0"/>
                      </a:rPr>
                      <m:t>=</m:t>
                    </m:r>
                    <m:r>
                      <m:rPr>
                        <m:sty m:val="p"/>
                      </m:rPr>
                      <a:rPr lang="en-AU" b="0" i="0" smtClean="0">
                        <a:latin typeface="Cambria Math" panose="02040503050406030204" pitchFamily="18" charset="0"/>
                      </a:rPr>
                      <m:t>exp</m:t>
                    </m:r>
                    <m:d>
                      <m:dPr>
                        <m:ctrlPr>
                          <a:rPr lang="en-AU" b="0" i="1" smtClean="0">
                            <a:latin typeface="Cambria Math" panose="02040503050406030204" pitchFamily="18" charset="0"/>
                          </a:rPr>
                        </m:ctrlPr>
                      </m:dPr>
                      <m:e>
                        <m:r>
                          <a:rPr lang="en-AU" b="0" i="0" smtClean="0">
                            <a:latin typeface="Cambria Math" panose="02040503050406030204" pitchFamily="18" charset="0"/>
                          </a:rPr>
                          <m:t>−</m:t>
                        </m:r>
                        <m:r>
                          <m:rPr>
                            <m:sty m:val="p"/>
                          </m:rPr>
                          <a:rPr lang="el-GR" b="0" i="1" smtClean="0">
                            <a:latin typeface="Cambria Math" panose="02040503050406030204" pitchFamily="18" charset="0"/>
                            <a:ea typeface="Cambria Math" panose="02040503050406030204" pitchFamily="18" charset="0"/>
                          </a:rPr>
                          <m:t>α</m:t>
                        </m:r>
                        <m:r>
                          <m:rPr>
                            <m:sty m:val="p"/>
                          </m:rPr>
                          <a:rPr lang="en-AU" b="0" i="0" smtClean="0">
                            <a:latin typeface="Cambria Math" panose="02040503050406030204" pitchFamily="18" charset="0"/>
                            <a:ea typeface="Cambria Math" panose="02040503050406030204" pitchFamily="18" charset="0"/>
                          </a:rPr>
                          <m:t>D</m:t>
                        </m:r>
                        <m:r>
                          <a:rPr lang="en-AU" b="0" i="0" smtClean="0">
                            <a:latin typeface="Cambria Math" panose="02040503050406030204" pitchFamily="18" charset="0"/>
                            <a:ea typeface="Cambria Math" panose="02040503050406030204" pitchFamily="18" charset="0"/>
                          </a:rPr>
                          <m:t>−</m:t>
                        </m:r>
                        <m:r>
                          <m:rPr>
                            <m:sty m:val="p"/>
                          </m:rPr>
                          <a:rPr lang="el-GR" b="0" i="1" smtClean="0">
                            <a:latin typeface="Cambria Math" panose="02040503050406030204" pitchFamily="18" charset="0"/>
                            <a:ea typeface="Cambria Math" panose="02040503050406030204" pitchFamily="18" charset="0"/>
                          </a:rPr>
                          <m:t>β</m:t>
                        </m:r>
                        <m:sSup>
                          <m:sSupPr>
                            <m:ctrlPr>
                              <a:rPr lang="el-GR" b="0" i="1" smtClean="0">
                                <a:latin typeface="Cambria Math" panose="02040503050406030204" pitchFamily="18" charset="0"/>
                                <a:ea typeface="Cambria Math" panose="02040503050406030204" pitchFamily="18" charset="0"/>
                              </a:rPr>
                            </m:ctrlPr>
                          </m:sSupPr>
                          <m:e>
                            <m:r>
                              <m:rPr>
                                <m:sty m:val="p"/>
                              </m:rPr>
                              <a:rPr lang="en-AU" b="0" i="0" smtClean="0">
                                <a:latin typeface="Cambria Math" panose="02040503050406030204" pitchFamily="18" charset="0"/>
                                <a:ea typeface="Cambria Math" panose="02040503050406030204" pitchFamily="18" charset="0"/>
                              </a:rPr>
                              <m:t>D</m:t>
                            </m:r>
                          </m:e>
                          <m:sup>
                            <m:r>
                              <a:rPr lang="en-AU" b="0" i="1" smtClean="0">
                                <a:latin typeface="Cambria Math" panose="02040503050406030204" pitchFamily="18" charset="0"/>
                                <a:ea typeface="Cambria Math" panose="02040503050406030204" pitchFamily="18" charset="0"/>
                              </a:rPr>
                              <m:t>2</m:t>
                            </m:r>
                          </m:sup>
                        </m:sSup>
                      </m:e>
                    </m:d>
                  </m:oMath>
                </a14:m>
                <a:endParaRPr lang="en-AU" b="0" dirty="0"/>
              </a:p>
              <a:p>
                <a:pPr algn="ctr"/>
                <a:endParaRPr lang="en-AU" dirty="0"/>
              </a:p>
              <a:p>
                <a:r>
                  <a:rPr lang="en-AU" dirty="0"/>
                  <a:t>      where D = absorbed dose, </a:t>
                </a:r>
                <a14:m>
                  <m:oMath xmlns:m="http://schemas.openxmlformats.org/officeDocument/2006/math">
                    <m:r>
                      <m:rPr>
                        <m:sty m:val="p"/>
                      </m:rPr>
                      <a:rPr lang="el-GR" i="1">
                        <a:latin typeface="Cambria Math" panose="02040503050406030204" pitchFamily="18" charset="0"/>
                        <a:ea typeface="Cambria Math" panose="02040503050406030204" pitchFamily="18" charset="0"/>
                      </a:rPr>
                      <m:t>α</m:t>
                    </m:r>
                  </m:oMath>
                </a14:m>
                <a:r>
                  <a:rPr lang="en-AU" dirty="0"/>
                  <a:t> = single particle track contribution to DNA damage and </a:t>
                </a:r>
              </a:p>
              <a:p>
                <a:r>
                  <a:rPr lang="en-AU" dirty="0"/>
                  <a:t>      </a:t>
                </a:r>
                <a14:m>
                  <m:oMath xmlns:m="http://schemas.openxmlformats.org/officeDocument/2006/math">
                    <m:r>
                      <m:rPr>
                        <m:sty m:val="p"/>
                      </m:rPr>
                      <a:rPr lang="el-GR" i="1">
                        <a:latin typeface="Cambria Math" panose="02040503050406030204" pitchFamily="18" charset="0"/>
                        <a:ea typeface="Cambria Math" panose="02040503050406030204" pitchFamily="18" charset="0"/>
                      </a:rPr>
                      <m:t>β</m:t>
                    </m:r>
                  </m:oMath>
                </a14:m>
                <a:r>
                  <a:rPr lang="en-AU" dirty="0"/>
                  <a:t> = multiple track contributions to DNA damage</a:t>
                </a:r>
              </a:p>
              <a:p>
                <a:pPr marL="285750" indent="-285750">
                  <a:buFont typeface="Arial" panose="020B0604020202020204" pitchFamily="34" charset="0"/>
                  <a:buChar char="•"/>
                </a:pPr>
                <a:endParaRPr lang="en-AU" dirty="0"/>
              </a:p>
            </p:txBody>
          </p:sp>
        </mc:Choice>
        <mc:Fallback>
          <p:sp>
            <p:nvSpPr>
              <p:cNvPr id="4" name="Text Placeholder 1">
                <a:extLst>
                  <a:ext uri="{FF2B5EF4-FFF2-40B4-BE49-F238E27FC236}">
                    <a16:creationId xmlns:a16="http://schemas.microsoft.com/office/drawing/2014/main" id="{8DF3F6C9-AFE1-BC4D-AA34-52DCF64277A6}"/>
                  </a:ext>
                </a:extLst>
              </p:cNvPr>
              <p:cNvSpPr txBox="1">
                <a:spLocks noRot="1" noChangeAspect="1" noMove="1" noResize="1" noEditPoints="1" noAdjustHandles="1" noChangeArrowheads="1" noChangeShapeType="1" noTextEdit="1"/>
              </p:cNvSpPr>
              <p:nvPr/>
            </p:nvSpPr>
            <p:spPr>
              <a:xfrm>
                <a:off x="582527" y="1029087"/>
                <a:ext cx="8186055" cy="1385727"/>
              </a:xfrm>
              <a:prstGeom prst="rect">
                <a:avLst/>
              </a:prstGeom>
              <a:blipFill>
                <a:blip r:embed="rId2"/>
                <a:stretch>
                  <a:fillRect l="-775" t="-9091" b="-128182"/>
                </a:stretch>
              </a:blipFill>
            </p:spPr>
            <p:txBody>
              <a:bodyPr/>
              <a:lstStyle/>
              <a:p>
                <a:r>
                  <a:rPr lang="en-US">
                    <a:noFill/>
                  </a:rPr>
                  <a:t> </a:t>
                </a:r>
              </a:p>
            </p:txBody>
          </p:sp>
        </mc:Fallback>
      </mc:AlternateContent>
      <p:sp>
        <p:nvSpPr>
          <p:cNvPr id="12" name="TextBox 11">
            <a:extLst>
              <a:ext uri="{FF2B5EF4-FFF2-40B4-BE49-F238E27FC236}">
                <a16:creationId xmlns:a16="http://schemas.microsoft.com/office/drawing/2014/main" id="{EA72BB26-E2B1-8946-BAF7-33C5E17BFEB5}"/>
              </a:ext>
            </a:extLst>
          </p:cNvPr>
          <p:cNvSpPr txBox="1"/>
          <p:nvPr/>
        </p:nvSpPr>
        <p:spPr>
          <a:xfrm>
            <a:off x="8527170" y="4805538"/>
            <a:ext cx="482824" cy="276999"/>
          </a:xfrm>
          <a:prstGeom prst="rect">
            <a:avLst/>
          </a:prstGeom>
          <a:noFill/>
        </p:spPr>
        <p:txBody>
          <a:bodyPr wrap="none" rtlCol="0">
            <a:spAutoFit/>
          </a:bodyPr>
          <a:lstStyle/>
          <a:p>
            <a:r>
              <a:rPr lang="en-US" sz="1200" dirty="0">
                <a:solidFill>
                  <a:schemeClr val="tx2"/>
                </a:solidFill>
                <a:latin typeface="Arial" panose="020B0604020202020204" pitchFamily="34" charset="0"/>
                <a:cs typeface="Arial" panose="020B0604020202020204" pitchFamily="34" charset="0"/>
              </a:rPr>
              <a:t>4/12</a:t>
            </a:r>
            <a:endParaRPr lang="en-US" dirty="0">
              <a:solidFill>
                <a:schemeClr val="tx2"/>
              </a:solidFill>
            </a:endParaRPr>
          </a:p>
        </p:txBody>
      </p:sp>
      <p:sp>
        <p:nvSpPr>
          <p:cNvPr id="14" name="TextBox 13">
            <a:extLst>
              <a:ext uri="{FF2B5EF4-FFF2-40B4-BE49-F238E27FC236}">
                <a16:creationId xmlns:a16="http://schemas.microsoft.com/office/drawing/2014/main" id="{26FE106E-7C67-0E42-BD41-958356499567}"/>
              </a:ext>
            </a:extLst>
          </p:cNvPr>
          <p:cNvSpPr txBox="1"/>
          <p:nvPr/>
        </p:nvSpPr>
        <p:spPr>
          <a:xfrm>
            <a:off x="467360" y="4809887"/>
            <a:ext cx="2571538" cy="276999"/>
          </a:xfrm>
          <a:prstGeom prst="rect">
            <a:avLst/>
          </a:prstGeom>
          <a:noFill/>
        </p:spPr>
        <p:txBody>
          <a:bodyPr wrap="none" rtlCol="0">
            <a:spAutoFit/>
          </a:bodyPr>
          <a:lstStyle/>
          <a:p>
            <a:r>
              <a:rPr lang="en-US" sz="1200" dirty="0" err="1">
                <a:solidFill>
                  <a:schemeClr val="tx2"/>
                </a:solidFill>
                <a:latin typeface="Arial" panose="020B0604020202020204" pitchFamily="34" charset="0"/>
                <a:cs typeface="Arial" panose="020B0604020202020204" pitchFamily="34" charset="0"/>
              </a:rPr>
              <a:t>melissa.mcintyre@adelaide.edu.au</a:t>
            </a:r>
            <a:endParaRPr lang="en-US" dirty="0">
              <a:solidFill>
                <a:schemeClr val="tx2"/>
              </a:solidFill>
            </a:endParaRPr>
          </a:p>
        </p:txBody>
      </p:sp>
      <p:sp>
        <p:nvSpPr>
          <p:cNvPr id="5" name="Rectangle 4">
            <a:extLst>
              <a:ext uri="{FF2B5EF4-FFF2-40B4-BE49-F238E27FC236}">
                <a16:creationId xmlns:a16="http://schemas.microsoft.com/office/drawing/2014/main" id="{42AA9840-0EF5-BA44-A60B-1833D4AF3CCC}"/>
              </a:ext>
            </a:extLst>
          </p:cNvPr>
          <p:cNvSpPr/>
          <p:nvPr/>
        </p:nvSpPr>
        <p:spPr>
          <a:xfrm>
            <a:off x="3028182" y="2853766"/>
            <a:ext cx="3294743" cy="51525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059589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8">
            <a:extLst>
              <a:ext uri="{FF2B5EF4-FFF2-40B4-BE49-F238E27FC236}">
                <a16:creationId xmlns:a16="http://schemas.microsoft.com/office/drawing/2014/main" id="{758BDD6C-39F7-2E48-AE39-F1B15DF0AA33}"/>
              </a:ext>
            </a:extLst>
          </p:cNvPr>
          <p:cNvSpPr txBox="1">
            <a:spLocks/>
          </p:cNvSpPr>
          <p:nvPr/>
        </p:nvSpPr>
        <p:spPr>
          <a:xfrm>
            <a:off x="672644" y="208503"/>
            <a:ext cx="4201506" cy="401207"/>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3200" dirty="0">
                <a:solidFill>
                  <a:schemeClr val="accent2"/>
                </a:solidFill>
              </a:rPr>
              <a:t>The Problems</a:t>
            </a:r>
          </a:p>
        </p:txBody>
      </p:sp>
      <p:pic>
        <p:nvPicPr>
          <p:cNvPr id="8" name="Picture 7">
            <a:extLst>
              <a:ext uri="{FF2B5EF4-FFF2-40B4-BE49-F238E27FC236}">
                <a16:creationId xmlns:a16="http://schemas.microsoft.com/office/drawing/2014/main" id="{A4FE99E6-2A75-0743-9E60-4F1597027CF4}"/>
              </a:ext>
            </a:extLst>
          </p:cNvPr>
          <p:cNvPicPr>
            <a:picLocks noChangeAspect="1"/>
          </p:cNvPicPr>
          <p:nvPr/>
        </p:nvPicPr>
        <p:blipFill rotWithShape="1">
          <a:blip r:embed="rId2"/>
          <a:srcRect l="64664" t="51801" r="2400" b="6053"/>
          <a:stretch/>
        </p:blipFill>
        <p:spPr>
          <a:xfrm>
            <a:off x="4762954" y="936492"/>
            <a:ext cx="3103787" cy="3702108"/>
          </a:xfrm>
          <a:prstGeom prst="rect">
            <a:avLst/>
          </a:prstGeom>
        </p:spPr>
      </p:pic>
      <p:pic>
        <p:nvPicPr>
          <p:cNvPr id="9" name="Picture 8">
            <a:extLst>
              <a:ext uri="{FF2B5EF4-FFF2-40B4-BE49-F238E27FC236}">
                <a16:creationId xmlns:a16="http://schemas.microsoft.com/office/drawing/2014/main" id="{97E87E61-B2AA-C14E-8CAC-117B24F3DEB0}"/>
              </a:ext>
            </a:extLst>
          </p:cNvPr>
          <p:cNvPicPr>
            <a:picLocks noChangeAspect="1"/>
          </p:cNvPicPr>
          <p:nvPr/>
        </p:nvPicPr>
        <p:blipFill rotWithShape="1">
          <a:blip r:embed="rId3"/>
          <a:srcRect t="2963" r="68001" b="53150"/>
          <a:stretch/>
        </p:blipFill>
        <p:spPr>
          <a:xfrm>
            <a:off x="1304015" y="988450"/>
            <a:ext cx="3159127" cy="3650150"/>
          </a:xfrm>
          <a:prstGeom prst="rect">
            <a:avLst/>
          </a:prstGeom>
        </p:spPr>
      </p:pic>
      <p:sp>
        <p:nvSpPr>
          <p:cNvPr id="10" name="TextBox 9">
            <a:extLst>
              <a:ext uri="{FF2B5EF4-FFF2-40B4-BE49-F238E27FC236}">
                <a16:creationId xmlns:a16="http://schemas.microsoft.com/office/drawing/2014/main" id="{40C41515-FCDC-CF45-A65E-AB3E228E4D49}"/>
              </a:ext>
            </a:extLst>
          </p:cNvPr>
          <p:cNvSpPr txBox="1"/>
          <p:nvPr/>
        </p:nvSpPr>
        <p:spPr>
          <a:xfrm>
            <a:off x="1799770" y="780997"/>
            <a:ext cx="2612602" cy="30008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Low LET</a:t>
            </a:r>
          </a:p>
        </p:txBody>
      </p:sp>
      <p:sp>
        <p:nvSpPr>
          <p:cNvPr id="11" name="TextBox 10">
            <a:extLst>
              <a:ext uri="{FF2B5EF4-FFF2-40B4-BE49-F238E27FC236}">
                <a16:creationId xmlns:a16="http://schemas.microsoft.com/office/drawing/2014/main" id="{2E3178CE-E915-4047-AEB4-04E43445AD6B}"/>
              </a:ext>
            </a:extLst>
          </p:cNvPr>
          <p:cNvSpPr txBox="1"/>
          <p:nvPr/>
        </p:nvSpPr>
        <p:spPr>
          <a:xfrm>
            <a:off x="5205639" y="794354"/>
            <a:ext cx="2566836" cy="30008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High LET</a:t>
            </a:r>
          </a:p>
        </p:txBody>
      </p:sp>
      <p:sp>
        <p:nvSpPr>
          <p:cNvPr id="12" name="TextBox 11">
            <a:extLst>
              <a:ext uri="{FF2B5EF4-FFF2-40B4-BE49-F238E27FC236}">
                <a16:creationId xmlns:a16="http://schemas.microsoft.com/office/drawing/2014/main" id="{EA72BB26-E2B1-8946-BAF7-33C5E17BFEB5}"/>
              </a:ext>
            </a:extLst>
          </p:cNvPr>
          <p:cNvSpPr txBox="1"/>
          <p:nvPr/>
        </p:nvSpPr>
        <p:spPr>
          <a:xfrm>
            <a:off x="8527170" y="4805538"/>
            <a:ext cx="482824" cy="276999"/>
          </a:xfrm>
          <a:prstGeom prst="rect">
            <a:avLst/>
          </a:prstGeom>
          <a:noFill/>
        </p:spPr>
        <p:txBody>
          <a:bodyPr wrap="none" rtlCol="0">
            <a:spAutoFit/>
          </a:bodyPr>
          <a:lstStyle/>
          <a:p>
            <a:r>
              <a:rPr lang="en-US" sz="1200" dirty="0">
                <a:solidFill>
                  <a:schemeClr val="tx2"/>
                </a:solidFill>
                <a:latin typeface="Arial" panose="020B0604020202020204" pitchFamily="34" charset="0"/>
                <a:cs typeface="Arial" panose="020B0604020202020204" pitchFamily="34" charset="0"/>
              </a:rPr>
              <a:t>5/12</a:t>
            </a:r>
            <a:endParaRPr lang="en-US" dirty="0">
              <a:solidFill>
                <a:schemeClr val="tx2"/>
              </a:solidFill>
            </a:endParaRPr>
          </a:p>
        </p:txBody>
      </p:sp>
      <p:sp>
        <p:nvSpPr>
          <p:cNvPr id="14" name="TextBox 13">
            <a:extLst>
              <a:ext uri="{FF2B5EF4-FFF2-40B4-BE49-F238E27FC236}">
                <a16:creationId xmlns:a16="http://schemas.microsoft.com/office/drawing/2014/main" id="{26FE106E-7C67-0E42-BD41-958356499567}"/>
              </a:ext>
            </a:extLst>
          </p:cNvPr>
          <p:cNvSpPr txBox="1"/>
          <p:nvPr/>
        </p:nvSpPr>
        <p:spPr>
          <a:xfrm>
            <a:off x="467360" y="4809887"/>
            <a:ext cx="2571538" cy="276999"/>
          </a:xfrm>
          <a:prstGeom prst="rect">
            <a:avLst/>
          </a:prstGeom>
          <a:noFill/>
        </p:spPr>
        <p:txBody>
          <a:bodyPr wrap="none" rtlCol="0">
            <a:spAutoFit/>
          </a:bodyPr>
          <a:lstStyle/>
          <a:p>
            <a:r>
              <a:rPr lang="en-US" sz="1200" dirty="0" err="1">
                <a:solidFill>
                  <a:schemeClr val="tx2"/>
                </a:solidFill>
                <a:latin typeface="Arial" panose="020B0604020202020204" pitchFamily="34" charset="0"/>
                <a:cs typeface="Arial" panose="020B0604020202020204" pitchFamily="34" charset="0"/>
              </a:rPr>
              <a:t>melissa.mcintyre@adelaide.edu.au</a:t>
            </a:r>
            <a:endParaRPr lang="en-US" dirty="0">
              <a:solidFill>
                <a:schemeClr val="tx2"/>
              </a:solidFill>
            </a:endParaRPr>
          </a:p>
        </p:txBody>
      </p:sp>
      <p:sp>
        <p:nvSpPr>
          <p:cNvPr id="13" name="TextBox 12">
            <a:extLst>
              <a:ext uri="{FF2B5EF4-FFF2-40B4-BE49-F238E27FC236}">
                <a16:creationId xmlns:a16="http://schemas.microsoft.com/office/drawing/2014/main" id="{FD7CC2F7-16B4-7045-8F68-BD512763D184}"/>
              </a:ext>
            </a:extLst>
          </p:cNvPr>
          <p:cNvSpPr txBox="1"/>
          <p:nvPr/>
        </p:nvSpPr>
        <p:spPr>
          <a:xfrm>
            <a:off x="4079717" y="4495957"/>
            <a:ext cx="984565" cy="700192"/>
          </a:xfrm>
          <a:prstGeom prst="rect">
            <a:avLst/>
          </a:prstGeom>
          <a:noFill/>
        </p:spPr>
        <p:txBody>
          <a:bodyPr wrap="none" rtlCol="0">
            <a:spAutoFit/>
          </a:bodyPr>
          <a:lstStyle/>
          <a:p>
            <a:r>
              <a:rPr lang="en-AU" sz="1000" dirty="0"/>
              <a:t>Belli et al. 1998</a:t>
            </a:r>
          </a:p>
          <a:p>
            <a:endParaRPr lang="en-AU" sz="1600" dirty="0"/>
          </a:p>
          <a:p>
            <a:endParaRPr lang="en-US" dirty="0"/>
          </a:p>
        </p:txBody>
      </p:sp>
    </p:spTree>
    <p:extLst>
      <p:ext uri="{BB962C8B-B14F-4D97-AF65-F5344CB8AC3E}">
        <p14:creationId xmlns:p14="http://schemas.microsoft.com/office/powerpoint/2010/main" val="591621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8">
            <a:extLst>
              <a:ext uri="{FF2B5EF4-FFF2-40B4-BE49-F238E27FC236}">
                <a16:creationId xmlns:a16="http://schemas.microsoft.com/office/drawing/2014/main" id="{758BDD6C-39F7-2E48-AE39-F1B15DF0AA33}"/>
              </a:ext>
            </a:extLst>
          </p:cNvPr>
          <p:cNvSpPr txBox="1">
            <a:spLocks/>
          </p:cNvSpPr>
          <p:nvPr/>
        </p:nvSpPr>
        <p:spPr>
          <a:xfrm>
            <a:off x="672644" y="208503"/>
            <a:ext cx="8175934" cy="401207"/>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3200" dirty="0">
                <a:solidFill>
                  <a:schemeClr val="accent2"/>
                </a:solidFill>
              </a:rPr>
              <a:t>Testing LQ Model on experimental cell survival Dose-Response data</a:t>
            </a:r>
          </a:p>
        </p:txBody>
      </p:sp>
      <p:sp>
        <p:nvSpPr>
          <p:cNvPr id="4" name="Text Placeholder 1">
            <a:extLst>
              <a:ext uri="{FF2B5EF4-FFF2-40B4-BE49-F238E27FC236}">
                <a16:creationId xmlns:a16="http://schemas.microsoft.com/office/drawing/2014/main" id="{8DF3F6C9-AFE1-BC4D-AA34-52DCF64277A6}"/>
              </a:ext>
            </a:extLst>
          </p:cNvPr>
          <p:cNvSpPr txBox="1">
            <a:spLocks/>
          </p:cNvSpPr>
          <p:nvPr/>
        </p:nvSpPr>
        <p:spPr>
          <a:xfrm>
            <a:off x="942071" y="1488118"/>
            <a:ext cx="7136908" cy="3446879"/>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285750" indent="-285750">
              <a:buSzPct val="150000"/>
              <a:buFont typeface="Arial" panose="020B0604020202020204" pitchFamily="34" charset="0"/>
              <a:buChar char="•"/>
            </a:pPr>
            <a:r>
              <a:rPr lang="en-AU" dirty="0"/>
              <a:t>Using </a:t>
            </a:r>
            <a:r>
              <a:rPr lang="en-AU" dirty="0">
                <a:solidFill>
                  <a:srgbClr val="C00000"/>
                </a:solidFill>
              </a:rPr>
              <a:t>statistical testing for regression modelling</a:t>
            </a:r>
            <a:r>
              <a:rPr lang="en-AU" dirty="0"/>
              <a:t>, the following conclusions were drawn about the </a:t>
            </a:r>
            <a:r>
              <a:rPr lang="en-AU" dirty="0">
                <a:solidFill>
                  <a:srgbClr val="C00000"/>
                </a:solidFill>
              </a:rPr>
              <a:t>LQ Model and Poisson count process</a:t>
            </a:r>
            <a:r>
              <a:rPr lang="en-AU" dirty="0"/>
              <a:t>:</a:t>
            </a:r>
          </a:p>
          <a:p>
            <a:pPr marL="285750" indent="-285750">
              <a:buFont typeface="Arial" panose="020B0604020202020204" pitchFamily="34" charset="0"/>
              <a:buChar char="•"/>
            </a:pPr>
            <a:endParaRPr lang="en-AU" dirty="0"/>
          </a:p>
          <a:p>
            <a:pPr marL="800100" lvl="1" indent="-285750"/>
            <a:r>
              <a:rPr lang="en-AU" sz="1400" dirty="0">
                <a:latin typeface="Arial" panose="020B0604020202020204" pitchFamily="34" charset="0"/>
                <a:cs typeface="Arial" panose="020B0604020202020204" pitchFamily="34" charset="0"/>
              </a:rPr>
              <a:t>the goodness-of-fit is not determined rigorously in the literature</a:t>
            </a:r>
          </a:p>
          <a:p>
            <a:pPr marL="800100" lvl="1" indent="-285750"/>
            <a:endParaRPr lang="en-AU" sz="1400" dirty="0">
              <a:latin typeface="Arial" panose="020B0604020202020204" pitchFamily="34" charset="0"/>
              <a:cs typeface="Arial" panose="020B0604020202020204" pitchFamily="34" charset="0"/>
            </a:endParaRPr>
          </a:p>
          <a:p>
            <a:pPr marL="800100" lvl="1" indent="-285750"/>
            <a:r>
              <a:rPr lang="en-AU" sz="1400" dirty="0">
                <a:latin typeface="Arial" panose="020B0604020202020204" pitchFamily="34" charset="0"/>
                <a:cs typeface="Arial" panose="020B0604020202020204" pitchFamily="34" charset="0"/>
              </a:rPr>
              <a:t>The </a:t>
            </a:r>
            <a:r>
              <a:rPr lang="en-AU" sz="1400" dirty="0">
                <a:solidFill>
                  <a:srgbClr val="C00000"/>
                </a:solidFill>
                <a:latin typeface="Arial" panose="020B0604020202020204" pitchFamily="34" charset="0"/>
                <a:cs typeface="Arial" panose="020B0604020202020204" pitchFamily="34" charset="0"/>
              </a:rPr>
              <a:t>residual fitting errors are not normally distributed for high LET data</a:t>
            </a:r>
            <a:r>
              <a:rPr lang="en-AU" sz="1400" dirty="0">
                <a:latin typeface="Arial" panose="020B0604020202020204" pitchFamily="34" charset="0"/>
                <a:cs typeface="Arial" panose="020B0604020202020204" pitchFamily="34" charset="0"/>
              </a:rPr>
              <a:t>, which is a requirement for χ</a:t>
            </a:r>
            <a:r>
              <a:rPr lang="en-AU" sz="1400" baseline="30000" dirty="0">
                <a:latin typeface="Arial" panose="020B0604020202020204" pitchFamily="34" charset="0"/>
                <a:cs typeface="Arial" panose="020B0604020202020204" pitchFamily="34" charset="0"/>
              </a:rPr>
              <a:t>2</a:t>
            </a:r>
            <a:r>
              <a:rPr lang="en-AU" sz="1400" dirty="0">
                <a:latin typeface="Arial" panose="020B0604020202020204" pitchFamily="34" charset="0"/>
                <a:cs typeface="Arial" panose="020B0604020202020204" pitchFamily="34" charset="0"/>
              </a:rPr>
              <a:t> and regression analysis</a:t>
            </a:r>
          </a:p>
          <a:p>
            <a:pPr marL="800100" lvl="1" indent="-285750"/>
            <a:endParaRPr lang="en-AU" sz="1400" dirty="0">
              <a:latin typeface="Arial" panose="020B0604020202020204" pitchFamily="34" charset="0"/>
              <a:cs typeface="Arial" panose="020B0604020202020204" pitchFamily="34" charset="0"/>
            </a:endParaRPr>
          </a:p>
          <a:p>
            <a:pPr marL="800100" lvl="1" indent="-285750"/>
            <a:r>
              <a:rPr lang="en-AU" sz="1400" dirty="0">
                <a:latin typeface="Arial" panose="020B0604020202020204" pitchFamily="34" charset="0"/>
                <a:cs typeface="Arial" panose="020B0604020202020204" pitchFamily="34" charset="0"/>
              </a:rPr>
              <a:t>The </a:t>
            </a:r>
            <a:r>
              <a:rPr lang="en-AU" sz="1400" dirty="0">
                <a:solidFill>
                  <a:srgbClr val="C00000"/>
                </a:solidFill>
                <a:latin typeface="Arial" panose="020B0604020202020204" pitchFamily="34" charset="0"/>
                <a:cs typeface="Arial" panose="020B0604020202020204" pitchFamily="34" charset="0"/>
              </a:rPr>
              <a:t>residual fitting errors are highly correlated for high LET data</a:t>
            </a:r>
            <a:r>
              <a:rPr lang="en-AU" sz="1400" dirty="0">
                <a:latin typeface="Arial" panose="020B0604020202020204" pitchFamily="34" charset="0"/>
                <a:cs typeface="Arial" panose="020B0604020202020204" pitchFamily="34" charset="0"/>
              </a:rPr>
              <a:t>, which is forbidden in regression modelling.</a:t>
            </a:r>
          </a:p>
          <a:p>
            <a:pPr marL="800100" lvl="1" indent="-285750"/>
            <a:endParaRPr lang="en-AU" sz="1400" dirty="0">
              <a:latin typeface="Arial" panose="020B0604020202020204" pitchFamily="34" charset="0"/>
              <a:cs typeface="Arial" panose="020B0604020202020204" pitchFamily="34" charset="0"/>
            </a:endParaRPr>
          </a:p>
          <a:p>
            <a:pPr marL="800100" lvl="1" indent="-285750"/>
            <a:r>
              <a:rPr lang="en-AU" sz="1400" dirty="0">
                <a:latin typeface="Arial" panose="020B0604020202020204" pitchFamily="34" charset="0"/>
                <a:cs typeface="Arial" panose="020B0604020202020204" pitchFamily="34" charset="0"/>
              </a:rPr>
              <a:t>The </a:t>
            </a:r>
            <a:r>
              <a:rPr lang="en-AU" sz="1400" dirty="0">
                <a:solidFill>
                  <a:srgbClr val="C00000"/>
                </a:solidFill>
                <a:latin typeface="Arial" panose="020B0604020202020204" pitchFamily="34" charset="0"/>
                <a:cs typeface="Arial" panose="020B0604020202020204" pitchFamily="34" charset="0"/>
              </a:rPr>
              <a:t>range of validity of the LQ model is restricted to low LET radiation</a:t>
            </a:r>
            <a:r>
              <a:rPr lang="en-AU" sz="1400" dirty="0">
                <a:latin typeface="Arial" panose="020B0604020202020204" pitchFamily="34" charset="0"/>
                <a:cs typeface="Arial" panose="020B0604020202020204" pitchFamily="34" charset="0"/>
              </a:rPr>
              <a:t>, such as photon radiation and high energy proton radiation</a:t>
            </a:r>
          </a:p>
          <a:p>
            <a:pPr lvl="1" indent="0">
              <a:buNone/>
            </a:pPr>
            <a:endParaRPr lang="en-AU" sz="1400" dirty="0">
              <a:latin typeface="Arial" panose="020B0604020202020204" pitchFamily="34" charset="0"/>
              <a:cs typeface="Arial" panose="020B0604020202020204" pitchFamily="34" charset="0"/>
            </a:endParaRPr>
          </a:p>
          <a:p>
            <a:pPr marL="800100" lvl="1" indent="-285750"/>
            <a:endParaRPr lang="en-AU" dirty="0"/>
          </a:p>
          <a:p>
            <a:pPr marL="285750" indent="-285750">
              <a:buFont typeface="Arial" panose="020B0604020202020204" pitchFamily="34" charset="0"/>
              <a:buChar char="•"/>
            </a:pPr>
            <a:endParaRPr lang="en-AU" dirty="0"/>
          </a:p>
        </p:txBody>
      </p:sp>
      <p:sp>
        <p:nvSpPr>
          <p:cNvPr id="5" name="TextBox 4">
            <a:extLst>
              <a:ext uri="{FF2B5EF4-FFF2-40B4-BE49-F238E27FC236}">
                <a16:creationId xmlns:a16="http://schemas.microsoft.com/office/drawing/2014/main" id="{87353B3C-166F-974A-ACDB-5F11E660EFAA}"/>
              </a:ext>
            </a:extLst>
          </p:cNvPr>
          <p:cNvSpPr txBox="1"/>
          <p:nvPr/>
        </p:nvSpPr>
        <p:spPr>
          <a:xfrm>
            <a:off x="8527170" y="4805538"/>
            <a:ext cx="482824" cy="276999"/>
          </a:xfrm>
          <a:prstGeom prst="rect">
            <a:avLst/>
          </a:prstGeom>
          <a:noFill/>
        </p:spPr>
        <p:txBody>
          <a:bodyPr wrap="none" rtlCol="0">
            <a:spAutoFit/>
          </a:bodyPr>
          <a:lstStyle/>
          <a:p>
            <a:r>
              <a:rPr lang="en-US" sz="1200" dirty="0">
                <a:solidFill>
                  <a:schemeClr val="tx2"/>
                </a:solidFill>
                <a:latin typeface="Arial" panose="020B0604020202020204" pitchFamily="34" charset="0"/>
                <a:cs typeface="Arial" panose="020B0604020202020204" pitchFamily="34" charset="0"/>
              </a:rPr>
              <a:t>6/12</a:t>
            </a:r>
            <a:endParaRPr lang="en-US" dirty="0">
              <a:solidFill>
                <a:schemeClr val="tx2"/>
              </a:solidFill>
            </a:endParaRPr>
          </a:p>
        </p:txBody>
      </p:sp>
      <p:sp>
        <p:nvSpPr>
          <p:cNvPr id="7" name="TextBox 6">
            <a:extLst>
              <a:ext uri="{FF2B5EF4-FFF2-40B4-BE49-F238E27FC236}">
                <a16:creationId xmlns:a16="http://schemas.microsoft.com/office/drawing/2014/main" id="{8BEA5F50-4802-F848-95CC-2C336A52CCC2}"/>
              </a:ext>
            </a:extLst>
          </p:cNvPr>
          <p:cNvSpPr txBox="1"/>
          <p:nvPr/>
        </p:nvSpPr>
        <p:spPr>
          <a:xfrm>
            <a:off x="467360" y="4809887"/>
            <a:ext cx="2571538" cy="276999"/>
          </a:xfrm>
          <a:prstGeom prst="rect">
            <a:avLst/>
          </a:prstGeom>
          <a:noFill/>
        </p:spPr>
        <p:txBody>
          <a:bodyPr wrap="none" rtlCol="0">
            <a:spAutoFit/>
          </a:bodyPr>
          <a:lstStyle/>
          <a:p>
            <a:r>
              <a:rPr lang="en-US" sz="1200" dirty="0" err="1">
                <a:solidFill>
                  <a:schemeClr val="tx2"/>
                </a:solidFill>
                <a:latin typeface="Arial" panose="020B0604020202020204" pitchFamily="34" charset="0"/>
                <a:cs typeface="Arial" panose="020B0604020202020204" pitchFamily="34" charset="0"/>
              </a:rPr>
              <a:t>melissa.mcintyre@adelaide.edu.au</a:t>
            </a:r>
            <a:endParaRPr lang="en-US" dirty="0">
              <a:solidFill>
                <a:schemeClr val="tx2"/>
              </a:solidFill>
            </a:endParaRPr>
          </a:p>
        </p:txBody>
      </p:sp>
    </p:spTree>
    <p:extLst>
      <p:ext uri="{BB962C8B-B14F-4D97-AF65-F5344CB8AC3E}">
        <p14:creationId xmlns:p14="http://schemas.microsoft.com/office/powerpoint/2010/main" val="21396881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8">
            <a:extLst>
              <a:ext uri="{FF2B5EF4-FFF2-40B4-BE49-F238E27FC236}">
                <a16:creationId xmlns:a16="http://schemas.microsoft.com/office/drawing/2014/main" id="{758BDD6C-39F7-2E48-AE39-F1B15DF0AA33}"/>
              </a:ext>
            </a:extLst>
          </p:cNvPr>
          <p:cNvSpPr txBox="1">
            <a:spLocks/>
          </p:cNvSpPr>
          <p:nvPr/>
        </p:nvSpPr>
        <p:spPr>
          <a:xfrm>
            <a:off x="517245" y="187452"/>
            <a:ext cx="8037512" cy="401207"/>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3200" dirty="0">
                <a:solidFill>
                  <a:schemeClr val="accent2"/>
                </a:solidFill>
              </a:rPr>
              <a:t>The Problems – An Explanation</a:t>
            </a:r>
          </a:p>
        </p:txBody>
      </p:sp>
      <p:sp>
        <p:nvSpPr>
          <p:cNvPr id="4" name="Text Placeholder 1">
            <a:extLst>
              <a:ext uri="{FF2B5EF4-FFF2-40B4-BE49-F238E27FC236}">
                <a16:creationId xmlns:a16="http://schemas.microsoft.com/office/drawing/2014/main" id="{8DF3F6C9-AFE1-BC4D-AA34-52DCF64277A6}"/>
              </a:ext>
            </a:extLst>
          </p:cNvPr>
          <p:cNvSpPr txBox="1">
            <a:spLocks/>
          </p:cNvSpPr>
          <p:nvPr/>
        </p:nvSpPr>
        <p:spPr>
          <a:xfrm>
            <a:off x="553244" y="705061"/>
            <a:ext cx="8037512" cy="1494409"/>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285750" indent="-285750">
              <a:buSzPct val="150000"/>
              <a:buFont typeface="Arial" panose="020B0604020202020204" pitchFamily="34" charset="0"/>
              <a:buChar char="•"/>
            </a:pPr>
            <a:r>
              <a:rPr lang="en-AU" dirty="0"/>
              <a:t>Linear-Quadratic Model is based on a </a:t>
            </a:r>
            <a:r>
              <a:rPr lang="en-AU" dirty="0">
                <a:solidFill>
                  <a:srgbClr val="C00000"/>
                </a:solidFill>
              </a:rPr>
              <a:t>Poisson count process</a:t>
            </a:r>
          </a:p>
          <a:p>
            <a:pPr marL="285750" indent="-285750">
              <a:buSzPct val="150000"/>
              <a:buFont typeface="Arial" panose="020B0604020202020204" pitchFamily="34" charset="0"/>
              <a:buChar char="•"/>
            </a:pPr>
            <a:endParaRPr lang="en-AU" sz="600" dirty="0">
              <a:solidFill>
                <a:srgbClr val="C00000"/>
              </a:solidFill>
            </a:endParaRPr>
          </a:p>
          <a:p>
            <a:pPr marL="285750" indent="-285750">
              <a:buSzPct val="150000"/>
              <a:buFont typeface="Arial" panose="020B0604020202020204" pitchFamily="34" charset="0"/>
              <a:buChar char="•"/>
            </a:pPr>
            <a:r>
              <a:rPr lang="en-AU" dirty="0"/>
              <a:t>Fitting the Poisson PDF to distributions of lethal damages Poisson process model is adequate at describing low LET data but not high LET data</a:t>
            </a:r>
          </a:p>
          <a:p>
            <a:pPr marL="285750" indent="-285750">
              <a:buSzPct val="150000"/>
              <a:buFont typeface="Arial" panose="020B0604020202020204" pitchFamily="34" charset="0"/>
              <a:buChar char="•"/>
            </a:pPr>
            <a:endParaRPr lang="en-AU" sz="600" dirty="0"/>
          </a:p>
          <a:p>
            <a:pPr marL="285750" indent="-285750">
              <a:buSzPct val="150000"/>
              <a:buFont typeface="Arial" panose="020B0604020202020204" pitchFamily="34" charset="0"/>
              <a:buChar char="•"/>
            </a:pPr>
            <a:r>
              <a:rPr lang="en-AU" dirty="0"/>
              <a:t>Lethal lesion PDF data acquired via simulation</a:t>
            </a:r>
          </a:p>
          <a:p>
            <a:pPr marL="800100" lvl="1" indent="-285750">
              <a:buSzPct val="150000"/>
            </a:pPr>
            <a:endParaRPr lang="en-AU" dirty="0"/>
          </a:p>
        </p:txBody>
      </p:sp>
      <p:sp>
        <p:nvSpPr>
          <p:cNvPr id="12" name="TextBox 11">
            <a:extLst>
              <a:ext uri="{FF2B5EF4-FFF2-40B4-BE49-F238E27FC236}">
                <a16:creationId xmlns:a16="http://schemas.microsoft.com/office/drawing/2014/main" id="{EA72BB26-E2B1-8946-BAF7-33C5E17BFEB5}"/>
              </a:ext>
            </a:extLst>
          </p:cNvPr>
          <p:cNvSpPr txBox="1"/>
          <p:nvPr/>
        </p:nvSpPr>
        <p:spPr>
          <a:xfrm>
            <a:off x="8527170" y="4805538"/>
            <a:ext cx="482824" cy="276999"/>
          </a:xfrm>
          <a:prstGeom prst="rect">
            <a:avLst/>
          </a:prstGeom>
          <a:noFill/>
        </p:spPr>
        <p:txBody>
          <a:bodyPr wrap="none" rtlCol="0">
            <a:spAutoFit/>
          </a:bodyPr>
          <a:lstStyle/>
          <a:p>
            <a:r>
              <a:rPr lang="en-US" sz="1200" dirty="0">
                <a:solidFill>
                  <a:schemeClr val="tx2"/>
                </a:solidFill>
                <a:latin typeface="Arial" panose="020B0604020202020204" pitchFamily="34" charset="0"/>
                <a:cs typeface="Arial" panose="020B0604020202020204" pitchFamily="34" charset="0"/>
              </a:rPr>
              <a:t>7/12</a:t>
            </a:r>
            <a:endParaRPr lang="en-US" dirty="0">
              <a:solidFill>
                <a:schemeClr val="tx2"/>
              </a:solidFill>
            </a:endParaRPr>
          </a:p>
        </p:txBody>
      </p:sp>
      <p:sp>
        <p:nvSpPr>
          <p:cNvPr id="14" name="TextBox 13">
            <a:extLst>
              <a:ext uri="{FF2B5EF4-FFF2-40B4-BE49-F238E27FC236}">
                <a16:creationId xmlns:a16="http://schemas.microsoft.com/office/drawing/2014/main" id="{26FE106E-7C67-0E42-BD41-958356499567}"/>
              </a:ext>
            </a:extLst>
          </p:cNvPr>
          <p:cNvSpPr txBox="1"/>
          <p:nvPr/>
        </p:nvSpPr>
        <p:spPr>
          <a:xfrm>
            <a:off x="467360" y="4809887"/>
            <a:ext cx="2571538" cy="276999"/>
          </a:xfrm>
          <a:prstGeom prst="rect">
            <a:avLst/>
          </a:prstGeom>
          <a:noFill/>
        </p:spPr>
        <p:txBody>
          <a:bodyPr wrap="none" rtlCol="0">
            <a:spAutoFit/>
          </a:bodyPr>
          <a:lstStyle/>
          <a:p>
            <a:r>
              <a:rPr lang="en-US" sz="1200" dirty="0">
                <a:solidFill>
                  <a:schemeClr val="tx2"/>
                </a:solidFill>
                <a:latin typeface="Arial" panose="020B0604020202020204" pitchFamily="34" charset="0"/>
                <a:cs typeface="Arial" panose="020B0604020202020204" pitchFamily="34" charset="0"/>
              </a:rPr>
              <a:t>melissa.mcintyre@adelaide.edu.au</a:t>
            </a:r>
            <a:endParaRPr lang="en-US" dirty="0">
              <a:solidFill>
                <a:schemeClr val="tx2"/>
              </a:solidFill>
            </a:endParaRPr>
          </a:p>
        </p:txBody>
      </p:sp>
      <p:pic>
        <p:nvPicPr>
          <p:cNvPr id="36" name="Picture 35">
            <a:extLst>
              <a:ext uri="{FF2B5EF4-FFF2-40B4-BE49-F238E27FC236}">
                <a16:creationId xmlns:a16="http://schemas.microsoft.com/office/drawing/2014/main" id="{4097DBB3-74A7-1B47-A634-766CD8542264}"/>
              </a:ext>
            </a:extLst>
          </p:cNvPr>
          <p:cNvPicPr>
            <a:picLocks noChangeAspect="1"/>
          </p:cNvPicPr>
          <p:nvPr/>
        </p:nvPicPr>
        <p:blipFill rotWithShape="1">
          <a:blip r:embed="rId2"/>
          <a:srcRect l="31581" t="45530" r="35872" b="19300"/>
          <a:stretch/>
        </p:blipFill>
        <p:spPr>
          <a:xfrm>
            <a:off x="485939" y="2502871"/>
            <a:ext cx="2229958" cy="1743868"/>
          </a:xfrm>
          <a:prstGeom prst="rect">
            <a:avLst/>
          </a:prstGeom>
        </p:spPr>
      </p:pic>
      <p:pic>
        <p:nvPicPr>
          <p:cNvPr id="37" name="Picture 36">
            <a:extLst>
              <a:ext uri="{FF2B5EF4-FFF2-40B4-BE49-F238E27FC236}">
                <a16:creationId xmlns:a16="http://schemas.microsoft.com/office/drawing/2014/main" id="{A46A3AC1-8926-5F43-BDB6-D8CA6E599E7D}"/>
              </a:ext>
            </a:extLst>
          </p:cNvPr>
          <p:cNvPicPr>
            <a:picLocks noChangeAspect="1"/>
          </p:cNvPicPr>
          <p:nvPr/>
        </p:nvPicPr>
        <p:blipFill rotWithShape="1">
          <a:blip r:embed="rId3"/>
          <a:srcRect l="65873" t="45937" b="19702"/>
          <a:stretch/>
        </p:blipFill>
        <p:spPr>
          <a:xfrm>
            <a:off x="2741945" y="2479398"/>
            <a:ext cx="2444117" cy="1767341"/>
          </a:xfrm>
          <a:prstGeom prst="rect">
            <a:avLst/>
          </a:prstGeom>
        </p:spPr>
      </p:pic>
      <p:sp>
        <p:nvSpPr>
          <p:cNvPr id="38" name="Rectangle 37">
            <a:extLst>
              <a:ext uri="{FF2B5EF4-FFF2-40B4-BE49-F238E27FC236}">
                <a16:creationId xmlns:a16="http://schemas.microsoft.com/office/drawing/2014/main" id="{D84601B6-B268-5948-854A-415ED6903697}"/>
              </a:ext>
            </a:extLst>
          </p:cNvPr>
          <p:cNvSpPr/>
          <p:nvPr/>
        </p:nvSpPr>
        <p:spPr>
          <a:xfrm>
            <a:off x="1035756" y="3399115"/>
            <a:ext cx="1191718" cy="2490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F7356585-C10F-C342-93EE-55887FAF81AB}"/>
              </a:ext>
            </a:extLst>
          </p:cNvPr>
          <p:cNvSpPr/>
          <p:nvPr/>
        </p:nvSpPr>
        <p:spPr>
          <a:xfrm>
            <a:off x="1451166" y="2643250"/>
            <a:ext cx="1150127" cy="2400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76986215-A6CF-B740-B2D0-578CA5C0A850}"/>
              </a:ext>
            </a:extLst>
          </p:cNvPr>
          <p:cNvSpPr/>
          <p:nvPr/>
        </p:nvSpPr>
        <p:spPr>
          <a:xfrm>
            <a:off x="3725322" y="2628666"/>
            <a:ext cx="1191718" cy="2490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CD7AE19E-7FED-3946-9237-93E27B3C2140}"/>
              </a:ext>
            </a:extLst>
          </p:cNvPr>
          <p:cNvSpPr/>
          <p:nvPr/>
        </p:nvSpPr>
        <p:spPr>
          <a:xfrm>
            <a:off x="3407907" y="3421600"/>
            <a:ext cx="1191718" cy="2490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79D00E16-C009-AA44-8E10-E0B3B48B823A}"/>
              </a:ext>
            </a:extLst>
          </p:cNvPr>
          <p:cNvGrpSpPr/>
          <p:nvPr/>
        </p:nvGrpSpPr>
        <p:grpSpPr>
          <a:xfrm>
            <a:off x="4998925" y="2479398"/>
            <a:ext cx="4141700" cy="1767341"/>
            <a:chOff x="-425406" y="2352679"/>
            <a:chExt cx="4534645" cy="1794894"/>
          </a:xfrm>
        </p:grpSpPr>
        <p:pic>
          <p:nvPicPr>
            <p:cNvPr id="43" name="Picture 42">
              <a:extLst>
                <a:ext uri="{FF2B5EF4-FFF2-40B4-BE49-F238E27FC236}">
                  <a16:creationId xmlns:a16="http://schemas.microsoft.com/office/drawing/2014/main" id="{E7DBBB9B-B7A4-8749-AA6E-7B6ADEC65EB2}"/>
                </a:ext>
              </a:extLst>
            </p:cNvPr>
            <p:cNvPicPr>
              <a:picLocks noChangeAspect="1"/>
            </p:cNvPicPr>
            <p:nvPr/>
          </p:nvPicPr>
          <p:blipFill rotWithShape="1">
            <a:blip r:embed="rId4"/>
            <a:srcRect l="1065" t="1" r="74361" b="66409"/>
            <a:stretch/>
          </p:blipFill>
          <p:spPr>
            <a:xfrm>
              <a:off x="-425406" y="2352679"/>
              <a:ext cx="2234183" cy="1727720"/>
            </a:xfrm>
            <a:prstGeom prst="rect">
              <a:avLst/>
            </a:prstGeom>
          </p:spPr>
        </p:pic>
        <p:pic>
          <p:nvPicPr>
            <p:cNvPr id="44" name="Picture 43">
              <a:extLst>
                <a:ext uri="{FF2B5EF4-FFF2-40B4-BE49-F238E27FC236}">
                  <a16:creationId xmlns:a16="http://schemas.microsoft.com/office/drawing/2014/main" id="{E59A9E89-5C3F-F54B-BBE1-D6AC427171E4}"/>
                </a:ext>
              </a:extLst>
            </p:cNvPr>
            <p:cNvPicPr>
              <a:picLocks noChangeAspect="1"/>
            </p:cNvPicPr>
            <p:nvPr/>
          </p:nvPicPr>
          <p:blipFill rotWithShape="1">
            <a:blip r:embed="rId5"/>
            <a:srcRect t="52058" r="74361" b="14722"/>
            <a:stretch/>
          </p:blipFill>
          <p:spPr>
            <a:xfrm>
              <a:off x="1693169" y="2376518"/>
              <a:ext cx="2416070" cy="1771055"/>
            </a:xfrm>
            <a:prstGeom prst="rect">
              <a:avLst/>
            </a:prstGeom>
          </p:spPr>
        </p:pic>
      </p:grpSp>
      <mc:AlternateContent xmlns:mc="http://schemas.openxmlformats.org/markup-compatibility/2006" xmlns:a14="http://schemas.microsoft.com/office/drawing/2010/main">
        <mc:Choice Requires="a14">
          <p:sp>
            <p:nvSpPr>
              <p:cNvPr id="45" name="TextBox 44">
                <a:extLst>
                  <a:ext uri="{FF2B5EF4-FFF2-40B4-BE49-F238E27FC236}">
                    <a16:creationId xmlns:a16="http://schemas.microsoft.com/office/drawing/2014/main" id="{F83AD09B-B167-4244-BDF5-624BCC00F665}"/>
                  </a:ext>
                </a:extLst>
              </p:cNvPr>
              <p:cNvSpPr txBox="1"/>
              <p:nvPr/>
            </p:nvSpPr>
            <p:spPr>
              <a:xfrm>
                <a:off x="4031990" y="2657927"/>
                <a:ext cx="885050" cy="507831"/>
              </a:xfrm>
              <a:prstGeom prst="rect">
                <a:avLst/>
              </a:prstGeom>
              <a:noFill/>
            </p:spPr>
            <p:txBody>
              <a:bodyPr wrap="none" rtlCol="0">
                <a:spAutoFit/>
              </a:bodyPr>
              <a:lstStyle/>
              <a:p>
                <a:r>
                  <a:rPr lang="en-AU" b="0" dirty="0">
                    <a:ea typeface="Cambria Math" panose="02040503050406030204" pitchFamily="18" charset="0"/>
                  </a:rPr>
                  <a:t> </a:t>
                </a:r>
                <a14:m>
                  <m:oMath xmlns:m="http://schemas.openxmlformats.org/officeDocument/2006/math">
                    <m:r>
                      <m:rPr>
                        <m:sty m:val="p"/>
                      </m:rPr>
                      <a:rPr lang="en-AU" b="0" i="0" smtClean="0">
                        <a:latin typeface="Cambria Math" panose="02040503050406030204" pitchFamily="18" charset="0"/>
                        <a:ea typeface="Cambria Math" panose="02040503050406030204" pitchFamily="18" charset="0"/>
                      </a:rPr>
                      <m:t>μ</m:t>
                    </m:r>
                    <m:r>
                      <a:rPr lang="en-AU" b="0" i="0" smtClean="0">
                        <a:latin typeface="Cambria Math" panose="02040503050406030204" pitchFamily="18" charset="0"/>
                        <a:ea typeface="Cambria Math" panose="02040503050406030204" pitchFamily="18" charset="0"/>
                      </a:rPr>
                      <m:t>= </m:t>
                    </m:r>
                  </m:oMath>
                </a14:m>
                <a:r>
                  <a:rPr lang="en-US" dirty="0"/>
                  <a:t> 2.90</a:t>
                </a:r>
              </a:p>
              <a:p>
                <a14:m>
                  <m:oMath xmlns:m="http://schemas.openxmlformats.org/officeDocument/2006/math">
                    <m:r>
                      <a:rPr lang="en-AU" b="0" i="0" smtClean="0">
                        <a:latin typeface="Cambria Math" panose="02040503050406030204" pitchFamily="18" charset="0"/>
                        <a:ea typeface="Cambria Math" panose="02040503050406030204" pitchFamily="18" charset="0"/>
                      </a:rPr>
                      <m:t> </m:t>
                    </m:r>
                    <m:r>
                      <m:rPr>
                        <m:sty m:val="p"/>
                      </m:rPr>
                      <a:rPr lang="en-US" i="0" smtClean="0">
                        <a:latin typeface="Cambria Math" panose="02040503050406030204" pitchFamily="18" charset="0"/>
                        <a:ea typeface="Cambria Math" panose="02040503050406030204" pitchFamily="18" charset="0"/>
                      </a:rPr>
                      <m:t>σ</m:t>
                    </m:r>
                    <m:r>
                      <a:rPr lang="en-AU" b="0" i="1" smtClean="0">
                        <a:latin typeface="Cambria Math" panose="02040503050406030204" pitchFamily="18" charset="0"/>
                        <a:ea typeface="Cambria Math" panose="02040503050406030204" pitchFamily="18" charset="0"/>
                      </a:rPr>
                      <m:t>=</m:t>
                    </m:r>
                  </m:oMath>
                </a14:m>
                <a:r>
                  <a:rPr lang="en-US" dirty="0"/>
                  <a:t> 4.22</a:t>
                </a:r>
              </a:p>
            </p:txBody>
          </p:sp>
        </mc:Choice>
        <mc:Fallback xmlns="">
          <p:sp>
            <p:nvSpPr>
              <p:cNvPr id="45" name="TextBox 44">
                <a:extLst>
                  <a:ext uri="{FF2B5EF4-FFF2-40B4-BE49-F238E27FC236}">
                    <a16:creationId xmlns:a16="http://schemas.microsoft.com/office/drawing/2014/main" id="{F83AD09B-B167-4244-BDF5-624BCC00F665}"/>
                  </a:ext>
                </a:extLst>
              </p:cNvPr>
              <p:cNvSpPr txBox="1">
                <a:spLocks noRot="1" noChangeAspect="1" noMove="1" noResize="1" noEditPoints="1" noAdjustHandles="1" noChangeArrowheads="1" noChangeShapeType="1" noTextEdit="1"/>
              </p:cNvSpPr>
              <p:nvPr/>
            </p:nvSpPr>
            <p:spPr>
              <a:xfrm>
                <a:off x="4031990" y="2657927"/>
                <a:ext cx="885050" cy="507831"/>
              </a:xfrm>
              <a:prstGeom prst="rect">
                <a:avLst/>
              </a:prstGeom>
              <a:blipFill>
                <a:blip r:embed="rId6"/>
                <a:stretch>
                  <a:fillRect t="-2439" b="-975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987D4D6A-C394-A54B-A8EE-607C0FB19372}"/>
                  </a:ext>
                </a:extLst>
              </p:cNvPr>
              <p:cNvSpPr txBox="1"/>
              <p:nvPr/>
            </p:nvSpPr>
            <p:spPr>
              <a:xfrm>
                <a:off x="1763835" y="2668202"/>
                <a:ext cx="914586" cy="507831"/>
              </a:xfrm>
              <a:prstGeom prst="rect">
                <a:avLst/>
              </a:prstGeom>
              <a:noFill/>
            </p:spPr>
            <p:txBody>
              <a:bodyPr wrap="square" rtlCol="0">
                <a:spAutoFit/>
              </a:bodyPr>
              <a:lstStyle/>
              <a:p>
                <a:r>
                  <a:rPr lang="en-AU" b="0" dirty="0">
                    <a:ea typeface="Cambria Math" panose="02040503050406030204" pitchFamily="18" charset="0"/>
                  </a:rPr>
                  <a:t> </a:t>
                </a:r>
                <a14:m>
                  <m:oMath xmlns:m="http://schemas.openxmlformats.org/officeDocument/2006/math">
                    <m:r>
                      <m:rPr>
                        <m:sty m:val="p"/>
                      </m:rPr>
                      <a:rPr lang="en-AU" b="0" i="0" smtClean="0">
                        <a:latin typeface="Cambria Math" panose="02040503050406030204" pitchFamily="18" charset="0"/>
                        <a:ea typeface="Cambria Math" panose="02040503050406030204" pitchFamily="18" charset="0"/>
                      </a:rPr>
                      <m:t>μ</m:t>
                    </m:r>
                    <m:r>
                      <a:rPr lang="en-AU" b="0" i="0" smtClean="0">
                        <a:latin typeface="Cambria Math" panose="02040503050406030204" pitchFamily="18" charset="0"/>
                        <a:ea typeface="Cambria Math" panose="02040503050406030204" pitchFamily="18" charset="0"/>
                      </a:rPr>
                      <m:t>=  </m:t>
                    </m:r>
                  </m:oMath>
                </a14:m>
                <a:r>
                  <a:rPr lang="en-US" dirty="0"/>
                  <a:t>1.49</a:t>
                </a:r>
              </a:p>
              <a:p>
                <a14:m>
                  <m:oMath xmlns:m="http://schemas.openxmlformats.org/officeDocument/2006/math">
                    <m:r>
                      <a:rPr lang="en-AU" b="0" i="0" smtClean="0">
                        <a:latin typeface="Cambria Math" panose="02040503050406030204" pitchFamily="18" charset="0"/>
                        <a:ea typeface="Cambria Math" panose="02040503050406030204" pitchFamily="18" charset="0"/>
                      </a:rPr>
                      <m:t> </m:t>
                    </m:r>
                    <m:r>
                      <m:rPr>
                        <m:sty m:val="p"/>
                      </m:rPr>
                      <a:rPr lang="en-US" i="0" smtClean="0">
                        <a:latin typeface="Cambria Math" panose="02040503050406030204" pitchFamily="18" charset="0"/>
                        <a:ea typeface="Cambria Math" panose="02040503050406030204" pitchFamily="18" charset="0"/>
                      </a:rPr>
                      <m:t>σ</m:t>
                    </m:r>
                    <m:r>
                      <a:rPr lang="en-AU" b="0" i="1" smtClean="0">
                        <a:latin typeface="Cambria Math" panose="02040503050406030204" pitchFamily="18" charset="0"/>
                        <a:ea typeface="Cambria Math" panose="02040503050406030204" pitchFamily="18" charset="0"/>
                      </a:rPr>
                      <m:t>=</m:t>
                    </m:r>
                  </m:oMath>
                </a14:m>
                <a:r>
                  <a:rPr lang="en-US" dirty="0"/>
                  <a:t> 1.11</a:t>
                </a:r>
              </a:p>
            </p:txBody>
          </p:sp>
        </mc:Choice>
        <mc:Fallback xmlns="">
          <p:sp>
            <p:nvSpPr>
              <p:cNvPr id="46" name="TextBox 45">
                <a:extLst>
                  <a:ext uri="{FF2B5EF4-FFF2-40B4-BE49-F238E27FC236}">
                    <a16:creationId xmlns:a16="http://schemas.microsoft.com/office/drawing/2014/main" id="{987D4D6A-C394-A54B-A8EE-607C0FB19372}"/>
                  </a:ext>
                </a:extLst>
              </p:cNvPr>
              <p:cNvSpPr txBox="1">
                <a:spLocks noRot="1" noChangeAspect="1" noMove="1" noResize="1" noEditPoints="1" noAdjustHandles="1" noChangeArrowheads="1" noChangeShapeType="1" noTextEdit="1"/>
              </p:cNvSpPr>
              <p:nvPr/>
            </p:nvSpPr>
            <p:spPr>
              <a:xfrm>
                <a:off x="1763835" y="2668202"/>
                <a:ext cx="914586" cy="507831"/>
              </a:xfrm>
              <a:prstGeom prst="rect">
                <a:avLst/>
              </a:prstGeom>
              <a:blipFill>
                <a:blip r:embed="rId7"/>
                <a:stretch>
                  <a:fillRect t="-2439" b="-9756"/>
                </a:stretch>
              </a:blipFill>
            </p:spPr>
            <p:txBody>
              <a:bodyPr/>
              <a:lstStyle/>
              <a:p>
                <a:r>
                  <a:rPr lang="en-US">
                    <a:noFill/>
                  </a:rPr>
                  <a:t> </a:t>
                </a:r>
              </a:p>
            </p:txBody>
          </p:sp>
        </mc:Fallback>
      </mc:AlternateContent>
      <p:sp>
        <p:nvSpPr>
          <p:cNvPr id="47" name="Rectangle 46">
            <a:extLst>
              <a:ext uri="{FF2B5EF4-FFF2-40B4-BE49-F238E27FC236}">
                <a16:creationId xmlns:a16="http://schemas.microsoft.com/office/drawing/2014/main" id="{1AFF8C3F-DE19-9B47-AA99-E76C021831C7}"/>
              </a:ext>
            </a:extLst>
          </p:cNvPr>
          <p:cNvSpPr/>
          <p:nvPr/>
        </p:nvSpPr>
        <p:spPr>
          <a:xfrm>
            <a:off x="5997111" y="2892933"/>
            <a:ext cx="885051" cy="3973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318152C1-D2F5-EB4B-8B76-217E9B2CE1EE}"/>
              </a:ext>
            </a:extLst>
          </p:cNvPr>
          <p:cNvSpPr/>
          <p:nvPr/>
        </p:nvSpPr>
        <p:spPr>
          <a:xfrm>
            <a:off x="8071376" y="2875500"/>
            <a:ext cx="885051" cy="3973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a:extLst>
              <a:ext uri="{FF2B5EF4-FFF2-40B4-BE49-F238E27FC236}">
                <a16:creationId xmlns:a16="http://schemas.microsoft.com/office/drawing/2014/main" id="{3F2A74C7-7EED-EC46-A8A5-09048F8C5981}"/>
              </a:ext>
            </a:extLst>
          </p:cNvPr>
          <p:cNvSpPr txBox="1"/>
          <p:nvPr/>
        </p:nvSpPr>
        <p:spPr>
          <a:xfrm>
            <a:off x="3551163" y="4256465"/>
            <a:ext cx="2731802" cy="300082"/>
          </a:xfrm>
          <a:prstGeom prst="rect">
            <a:avLst/>
          </a:prstGeom>
          <a:noFill/>
        </p:spPr>
        <p:txBody>
          <a:bodyPr wrap="square" rtlCol="0">
            <a:spAutoFit/>
          </a:bodyPr>
          <a:lstStyle/>
          <a:p>
            <a:r>
              <a:rPr lang="en-US" dirty="0"/>
              <a:t>Number of Lethal DNA Lesions (</a:t>
            </a:r>
            <a:r>
              <a:rPr lang="en-US" i="1" dirty="0"/>
              <a:t>k</a:t>
            </a:r>
            <a:r>
              <a:rPr lang="en-US" dirty="0"/>
              <a:t>)</a:t>
            </a:r>
          </a:p>
        </p:txBody>
      </p:sp>
      <p:sp>
        <p:nvSpPr>
          <p:cNvPr id="50" name="TextBox 49">
            <a:extLst>
              <a:ext uri="{FF2B5EF4-FFF2-40B4-BE49-F238E27FC236}">
                <a16:creationId xmlns:a16="http://schemas.microsoft.com/office/drawing/2014/main" id="{81B32E77-C2C9-CF45-A781-E26EA52A416C}"/>
              </a:ext>
            </a:extLst>
          </p:cNvPr>
          <p:cNvSpPr txBox="1"/>
          <p:nvPr/>
        </p:nvSpPr>
        <p:spPr>
          <a:xfrm rot="16200000">
            <a:off x="-216206" y="3149469"/>
            <a:ext cx="1408848" cy="276999"/>
          </a:xfrm>
          <a:prstGeom prst="rect">
            <a:avLst/>
          </a:prstGeom>
          <a:solidFill>
            <a:schemeClr val="bg1"/>
          </a:solidFill>
        </p:spPr>
        <p:txBody>
          <a:bodyPr wrap="square" rtlCol="0">
            <a:spAutoFit/>
          </a:bodyPr>
          <a:lstStyle/>
          <a:p>
            <a:r>
              <a:rPr lang="en-US" sz="1200" dirty="0"/>
              <a:t>Probability Density</a:t>
            </a:r>
          </a:p>
        </p:txBody>
      </p:sp>
      <p:sp>
        <p:nvSpPr>
          <p:cNvPr id="51" name="Rectangle 50">
            <a:extLst>
              <a:ext uri="{FF2B5EF4-FFF2-40B4-BE49-F238E27FC236}">
                <a16:creationId xmlns:a16="http://schemas.microsoft.com/office/drawing/2014/main" id="{E0A6C8C9-C051-B54B-BB36-54D7D7038A84}"/>
              </a:ext>
            </a:extLst>
          </p:cNvPr>
          <p:cNvSpPr/>
          <p:nvPr/>
        </p:nvSpPr>
        <p:spPr>
          <a:xfrm>
            <a:off x="5940487" y="2642962"/>
            <a:ext cx="955037" cy="2400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2" name="TextBox 51">
                <a:extLst>
                  <a:ext uri="{FF2B5EF4-FFF2-40B4-BE49-F238E27FC236}">
                    <a16:creationId xmlns:a16="http://schemas.microsoft.com/office/drawing/2014/main" id="{F1A5118A-1C3D-BF42-B591-C714ADECAE5B}"/>
                  </a:ext>
                </a:extLst>
              </p:cNvPr>
              <p:cNvSpPr txBox="1"/>
              <p:nvPr/>
            </p:nvSpPr>
            <p:spPr>
              <a:xfrm>
                <a:off x="5996401" y="2683852"/>
                <a:ext cx="885050" cy="507831"/>
              </a:xfrm>
              <a:prstGeom prst="rect">
                <a:avLst/>
              </a:prstGeom>
              <a:noFill/>
            </p:spPr>
            <p:txBody>
              <a:bodyPr wrap="none" rtlCol="0">
                <a:spAutoFit/>
              </a:bodyPr>
              <a:lstStyle/>
              <a:p>
                <a:r>
                  <a:rPr lang="en-AU" b="0" dirty="0">
                    <a:ea typeface="Cambria Math" panose="02040503050406030204" pitchFamily="18" charset="0"/>
                  </a:rPr>
                  <a:t> </a:t>
                </a:r>
                <a14:m>
                  <m:oMath xmlns:m="http://schemas.openxmlformats.org/officeDocument/2006/math">
                    <m:r>
                      <m:rPr>
                        <m:sty m:val="p"/>
                      </m:rPr>
                      <a:rPr lang="en-AU" b="0" i="0" smtClean="0">
                        <a:latin typeface="Cambria Math" panose="02040503050406030204" pitchFamily="18" charset="0"/>
                        <a:ea typeface="Cambria Math" panose="02040503050406030204" pitchFamily="18" charset="0"/>
                      </a:rPr>
                      <m:t>μ</m:t>
                    </m:r>
                    <m:r>
                      <a:rPr lang="en-AU" b="0" i="0" smtClean="0">
                        <a:latin typeface="Cambria Math" panose="02040503050406030204" pitchFamily="18" charset="0"/>
                        <a:ea typeface="Cambria Math" panose="02040503050406030204" pitchFamily="18" charset="0"/>
                      </a:rPr>
                      <m:t>= </m:t>
                    </m:r>
                  </m:oMath>
                </a14:m>
                <a:r>
                  <a:rPr lang="en-US" dirty="0"/>
                  <a:t> 1.00</a:t>
                </a:r>
              </a:p>
              <a:p>
                <a14:m>
                  <m:oMath xmlns:m="http://schemas.openxmlformats.org/officeDocument/2006/math">
                    <m:r>
                      <a:rPr lang="en-AU" b="0" i="0" smtClean="0">
                        <a:latin typeface="Cambria Math" panose="02040503050406030204" pitchFamily="18" charset="0"/>
                        <a:ea typeface="Cambria Math" panose="02040503050406030204" pitchFamily="18" charset="0"/>
                      </a:rPr>
                      <m:t> </m:t>
                    </m:r>
                    <m:r>
                      <m:rPr>
                        <m:sty m:val="p"/>
                      </m:rPr>
                      <a:rPr lang="en-US" i="0" smtClean="0">
                        <a:latin typeface="Cambria Math" panose="02040503050406030204" pitchFamily="18" charset="0"/>
                        <a:ea typeface="Cambria Math" panose="02040503050406030204" pitchFamily="18" charset="0"/>
                      </a:rPr>
                      <m:t>σ</m:t>
                    </m:r>
                    <m:r>
                      <a:rPr lang="en-AU" b="0" i="1" smtClean="0">
                        <a:latin typeface="Cambria Math" panose="02040503050406030204" pitchFamily="18" charset="0"/>
                        <a:ea typeface="Cambria Math" panose="02040503050406030204" pitchFamily="18" charset="0"/>
                      </a:rPr>
                      <m:t>=</m:t>
                    </m:r>
                  </m:oMath>
                </a14:m>
                <a:r>
                  <a:rPr lang="en-US" dirty="0"/>
                  <a:t> 3.00</a:t>
                </a:r>
              </a:p>
            </p:txBody>
          </p:sp>
        </mc:Choice>
        <mc:Fallback xmlns="">
          <p:sp>
            <p:nvSpPr>
              <p:cNvPr id="52" name="TextBox 51">
                <a:extLst>
                  <a:ext uri="{FF2B5EF4-FFF2-40B4-BE49-F238E27FC236}">
                    <a16:creationId xmlns:a16="http://schemas.microsoft.com/office/drawing/2014/main" id="{F1A5118A-1C3D-BF42-B591-C714ADECAE5B}"/>
                  </a:ext>
                </a:extLst>
              </p:cNvPr>
              <p:cNvSpPr txBox="1">
                <a:spLocks noRot="1" noChangeAspect="1" noMove="1" noResize="1" noEditPoints="1" noAdjustHandles="1" noChangeArrowheads="1" noChangeShapeType="1" noTextEdit="1"/>
              </p:cNvSpPr>
              <p:nvPr/>
            </p:nvSpPr>
            <p:spPr>
              <a:xfrm>
                <a:off x="5996401" y="2683852"/>
                <a:ext cx="885050" cy="507831"/>
              </a:xfrm>
              <a:prstGeom prst="rect">
                <a:avLst/>
              </a:prstGeom>
              <a:blipFill>
                <a:blip r:embed="rId8"/>
                <a:stretch>
                  <a:fillRect t="-2439" b="-12195"/>
                </a:stretch>
              </a:blipFill>
            </p:spPr>
            <p:txBody>
              <a:bodyPr/>
              <a:lstStyle/>
              <a:p>
                <a:r>
                  <a:rPr lang="en-US">
                    <a:noFill/>
                  </a:rPr>
                  <a:t> </a:t>
                </a:r>
              </a:p>
            </p:txBody>
          </p:sp>
        </mc:Fallback>
      </mc:AlternateContent>
      <p:sp>
        <p:nvSpPr>
          <p:cNvPr id="53" name="Rectangle 52">
            <a:extLst>
              <a:ext uri="{FF2B5EF4-FFF2-40B4-BE49-F238E27FC236}">
                <a16:creationId xmlns:a16="http://schemas.microsoft.com/office/drawing/2014/main" id="{B499C8B1-7A80-4543-B7A9-1F6EC07DE050}"/>
              </a:ext>
            </a:extLst>
          </p:cNvPr>
          <p:cNvSpPr/>
          <p:nvPr/>
        </p:nvSpPr>
        <p:spPr>
          <a:xfrm>
            <a:off x="8122176" y="2621501"/>
            <a:ext cx="868215" cy="2542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4" name="TextBox 53">
                <a:extLst>
                  <a:ext uri="{FF2B5EF4-FFF2-40B4-BE49-F238E27FC236}">
                    <a16:creationId xmlns:a16="http://schemas.microsoft.com/office/drawing/2014/main" id="{A2E6D1EC-944D-4749-8079-95125FCD0BDF}"/>
                  </a:ext>
                </a:extLst>
              </p:cNvPr>
              <p:cNvSpPr txBox="1"/>
              <p:nvPr/>
            </p:nvSpPr>
            <p:spPr>
              <a:xfrm>
                <a:off x="8149911" y="2665288"/>
                <a:ext cx="809261" cy="507831"/>
              </a:xfrm>
              <a:prstGeom prst="rect">
                <a:avLst/>
              </a:prstGeom>
              <a:noFill/>
            </p:spPr>
            <p:txBody>
              <a:bodyPr wrap="none" rtlCol="0">
                <a:spAutoFit/>
              </a:bodyPr>
              <a:lstStyle/>
              <a:p>
                <a:r>
                  <a:rPr lang="en-AU" b="0" dirty="0">
                    <a:ea typeface="Cambria Math" panose="02040503050406030204" pitchFamily="18" charset="0"/>
                  </a:rPr>
                  <a:t> </a:t>
                </a:r>
                <a14:m>
                  <m:oMath xmlns:m="http://schemas.openxmlformats.org/officeDocument/2006/math">
                    <m:r>
                      <m:rPr>
                        <m:sty m:val="p"/>
                      </m:rPr>
                      <a:rPr lang="en-AU" b="0" i="0" smtClean="0">
                        <a:latin typeface="Cambria Math" panose="02040503050406030204" pitchFamily="18" charset="0"/>
                        <a:ea typeface="Cambria Math" panose="02040503050406030204" pitchFamily="18" charset="0"/>
                      </a:rPr>
                      <m:t>μ</m:t>
                    </m:r>
                    <m:r>
                      <a:rPr lang="en-AU" b="0" i="0" smtClean="0">
                        <a:latin typeface="Cambria Math" panose="02040503050406030204" pitchFamily="18" charset="0"/>
                        <a:ea typeface="Cambria Math" panose="02040503050406030204" pitchFamily="18" charset="0"/>
                      </a:rPr>
                      <m:t>= </m:t>
                    </m:r>
                  </m:oMath>
                </a14:m>
                <a:r>
                  <a:rPr lang="en-US" dirty="0"/>
                  <a:t> 15</a:t>
                </a:r>
              </a:p>
              <a:p>
                <a14:m>
                  <m:oMath xmlns:m="http://schemas.openxmlformats.org/officeDocument/2006/math">
                    <m:r>
                      <a:rPr lang="en-AU" b="0" i="0" smtClean="0">
                        <a:latin typeface="Cambria Math" panose="02040503050406030204" pitchFamily="18" charset="0"/>
                        <a:ea typeface="Cambria Math" panose="02040503050406030204" pitchFamily="18" charset="0"/>
                      </a:rPr>
                      <m:t> </m:t>
                    </m:r>
                    <m:r>
                      <m:rPr>
                        <m:sty m:val="p"/>
                      </m:rPr>
                      <a:rPr lang="en-US" i="0" smtClean="0">
                        <a:latin typeface="Cambria Math" panose="02040503050406030204" pitchFamily="18" charset="0"/>
                        <a:ea typeface="Cambria Math" panose="02040503050406030204" pitchFamily="18" charset="0"/>
                      </a:rPr>
                      <m:t>σ</m:t>
                    </m:r>
                    <m:r>
                      <a:rPr lang="en-AU" b="0" i="1" smtClean="0">
                        <a:latin typeface="Cambria Math" panose="02040503050406030204" pitchFamily="18" charset="0"/>
                        <a:ea typeface="Cambria Math" panose="02040503050406030204" pitchFamily="18" charset="0"/>
                      </a:rPr>
                      <m:t>=</m:t>
                    </m:r>
                  </m:oMath>
                </a14:m>
                <a:r>
                  <a:rPr lang="en-US" dirty="0"/>
                  <a:t> 156</a:t>
                </a:r>
              </a:p>
            </p:txBody>
          </p:sp>
        </mc:Choice>
        <mc:Fallback xmlns="">
          <p:sp>
            <p:nvSpPr>
              <p:cNvPr id="54" name="TextBox 53">
                <a:extLst>
                  <a:ext uri="{FF2B5EF4-FFF2-40B4-BE49-F238E27FC236}">
                    <a16:creationId xmlns:a16="http://schemas.microsoft.com/office/drawing/2014/main" id="{A2E6D1EC-944D-4749-8079-95125FCD0BDF}"/>
                  </a:ext>
                </a:extLst>
              </p:cNvPr>
              <p:cNvSpPr txBox="1">
                <a:spLocks noRot="1" noChangeAspect="1" noMove="1" noResize="1" noEditPoints="1" noAdjustHandles="1" noChangeArrowheads="1" noChangeShapeType="1" noTextEdit="1"/>
              </p:cNvSpPr>
              <p:nvPr/>
            </p:nvSpPr>
            <p:spPr>
              <a:xfrm>
                <a:off x="8149911" y="2665288"/>
                <a:ext cx="809261" cy="507831"/>
              </a:xfrm>
              <a:prstGeom prst="rect">
                <a:avLst/>
              </a:prstGeom>
              <a:blipFill>
                <a:blip r:embed="rId9"/>
                <a:stretch>
                  <a:fillRect b="-952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3547A137-60A5-1B4B-AA61-41A6B3F27319}"/>
                  </a:ext>
                </a:extLst>
              </p:cNvPr>
              <p:cNvSpPr txBox="1"/>
              <p:nvPr/>
            </p:nvSpPr>
            <p:spPr>
              <a:xfrm>
                <a:off x="1946469" y="2257911"/>
                <a:ext cx="5927777" cy="300082"/>
              </a:xfrm>
              <a:prstGeom prst="rect">
                <a:avLst/>
              </a:prstGeom>
              <a:noFill/>
            </p:spPr>
            <p:txBody>
              <a:bodyPr wrap="none" rtlCol="0">
                <a:spAutoFit/>
              </a:bodyPr>
              <a:lstStyle/>
              <a:p>
                <a:r>
                  <a:rPr lang="en-AU" b="1" dirty="0"/>
                  <a:t>Low LET (1.2keV/</a:t>
                </a:r>
                <a14:m>
                  <m:oMath xmlns:m="http://schemas.openxmlformats.org/officeDocument/2006/math">
                    <m:r>
                      <a:rPr lang="en-AU" b="1" i="1" smtClean="0">
                        <a:latin typeface="Cambria Math" panose="02040503050406030204" pitchFamily="18" charset="0"/>
                        <a:ea typeface="Cambria Math" panose="02040503050406030204" pitchFamily="18" charset="0"/>
                      </a:rPr>
                      <m:t>𝝁</m:t>
                    </m:r>
                  </m:oMath>
                </a14:m>
                <a:r>
                  <a:rPr lang="en-AU" b="1" dirty="0"/>
                  <a:t>m)                                                                       High LET (35keV/</a:t>
                </a:r>
                <a14:m>
                  <m:oMath xmlns:m="http://schemas.openxmlformats.org/officeDocument/2006/math">
                    <m:r>
                      <a:rPr lang="en-AU" b="1" i="1">
                        <a:latin typeface="Cambria Math" panose="02040503050406030204" pitchFamily="18" charset="0"/>
                        <a:ea typeface="Cambria Math" panose="02040503050406030204" pitchFamily="18" charset="0"/>
                      </a:rPr>
                      <m:t>𝝁</m:t>
                    </m:r>
                  </m:oMath>
                </a14:m>
                <a:r>
                  <a:rPr lang="en-AU" b="1" dirty="0"/>
                  <a:t>m)</a:t>
                </a:r>
                <a:endParaRPr lang="en-US" b="1" dirty="0"/>
              </a:p>
            </p:txBody>
          </p:sp>
        </mc:Choice>
        <mc:Fallback xmlns="">
          <p:sp>
            <p:nvSpPr>
              <p:cNvPr id="55" name="TextBox 54">
                <a:extLst>
                  <a:ext uri="{FF2B5EF4-FFF2-40B4-BE49-F238E27FC236}">
                    <a16:creationId xmlns:a16="http://schemas.microsoft.com/office/drawing/2014/main" id="{3547A137-60A5-1B4B-AA61-41A6B3F27319}"/>
                  </a:ext>
                </a:extLst>
              </p:cNvPr>
              <p:cNvSpPr txBox="1">
                <a:spLocks noRot="1" noChangeAspect="1" noMove="1" noResize="1" noEditPoints="1" noAdjustHandles="1" noChangeArrowheads="1" noChangeShapeType="1" noTextEdit="1"/>
              </p:cNvSpPr>
              <p:nvPr/>
            </p:nvSpPr>
            <p:spPr>
              <a:xfrm>
                <a:off x="1946469" y="2257911"/>
                <a:ext cx="5927777" cy="300082"/>
              </a:xfrm>
              <a:prstGeom prst="rect">
                <a:avLst/>
              </a:prstGeom>
              <a:blipFill>
                <a:blip r:embed="rId10"/>
                <a:stretch>
                  <a:fillRect l="-214" b="-20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6B731887-5C42-F141-83D8-3C0C79F0D817}"/>
                  </a:ext>
                </a:extLst>
              </p:cNvPr>
              <p:cNvSpPr txBox="1"/>
              <p:nvPr/>
            </p:nvSpPr>
            <p:spPr>
              <a:xfrm>
                <a:off x="5844320" y="1621892"/>
                <a:ext cx="1798490" cy="513539"/>
              </a:xfrm>
              <a:prstGeom prst="rect">
                <a:avLst/>
              </a:prstGeom>
              <a:noFill/>
              <a:ln>
                <a:solidFill>
                  <a:schemeClr val="tx1"/>
                </a:solidFill>
              </a:ln>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AU" i="1" smtClean="0">
                              <a:latin typeface="Cambria Math" panose="02040503050406030204" pitchFamily="18" charset="0"/>
                            </a:rPr>
                          </m:ctrlPr>
                        </m:sSubPr>
                        <m:e>
                          <m:r>
                            <a:rPr lang="en-AU" b="0" i="1" smtClean="0">
                              <a:latin typeface="Cambria Math" panose="02040503050406030204" pitchFamily="18" charset="0"/>
                            </a:rPr>
                            <m:t>𝑝</m:t>
                          </m:r>
                        </m:e>
                        <m:sub>
                          <m:r>
                            <a:rPr lang="en-AU" b="0" i="1" smtClean="0">
                              <a:latin typeface="Cambria Math" panose="02040503050406030204" pitchFamily="18" charset="0"/>
                            </a:rPr>
                            <m:t>𝑘</m:t>
                          </m:r>
                        </m:sub>
                      </m:sSub>
                      <m:d>
                        <m:dPr>
                          <m:ctrlPr>
                            <a:rPr lang="en-AU" i="1">
                              <a:latin typeface="Cambria Math" panose="02040503050406030204" pitchFamily="18" charset="0"/>
                            </a:rPr>
                          </m:ctrlPr>
                        </m:dPr>
                        <m:e>
                          <m:r>
                            <a:rPr lang="en-AU" i="1">
                              <a:latin typeface="Cambria Math" panose="02040503050406030204" pitchFamily="18" charset="0"/>
                            </a:rPr>
                            <m:t>𝑡</m:t>
                          </m:r>
                        </m:e>
                      </m:d>
                      <m:r>
                        <a:rPr lang="en-AU" i="1">
                          <a:latin typeface="Cambria Math" panose="02040503050406030204" pitchFamily="18" charset="0"/>
                        </a:rPr>
                        <m:t>= </m:t>
                      </m:r>
                      <m:f>
                        <m:fPr>
                          <m:ctrlPr>
                            <a:rPr lang="en-AU" i="1">
                              <a:latin typeface="Cambria Math" panose="02040503050406030204" pitchFamily="18" charset="0"/>
                            </a:rPr>
                          </m:ctrlPr>
                        </m:fPr>
                        <m:num>
                          <m:sSup>
                            <m:sSupPr>
                              <m:ctrlPr>
                                <a:rPr lang="en-AU" i="1">
                                  <a:latin typeface="Cambria Math" panose="02040503050406030204" pitchFamily="18" charset="0"/>
                                </a:rPr>
                              </m:ctrlPr>
                            </m:sSupPr>
                            <m:e>
                              <m:r>
                                <a:rPr lang="en-AU" i="1">
                                  <a:latin typeface="Cambria Math" panose="02040503050406030204" pitchFamily="18" charset="0"/>
                                </a:rPr>
                                <m:t>(</m:t>
                              </m:r>
                              <m:r>
                                <a:rPr lang="en-AU" i="1">
                                  <a:latin typeface="Cambria Math" panose="02040503050406030204" pitchFamily="18" charset="0"/>
                                  <a:ea typeface="Cambria Math" panose="02040503050406030204" pitchFamily="18" charset="0"/>
                                </a:rPr>
                                <m:t>𝜆</m:t>
                              </m:r>
                              <m:r>
                                <a:rPr lang="en-AU" b="0" i="1" smtClean="0">
                                  <a:latin typeface="Cambria Math" panose="02040503050406030204" pitchFamily="18" charset="0"/>
                                  <a:ea typeface="Cambria Math" panose="02040503050406030204" pitchFamily="18" charset="0"/>
                                </a:rPr>
                                <m:t>𝑡</m:t>
                              </m:r>
                              <m:r>
                                <a:rPr lang="en-AU" i="1">
                                  <a:latin typeface="Cambria Math" panose="02040503050406030204" pitchFamily="18" charset="0"/>
                                  <a:ea typeface="Cambria Math" panose="02040503050406030204" pitchFamily="18" charset="0"/>
                                </a:rPr>
                                <m:t>)</m:t>
                              </m:r>
                            </m:e>
                            <m:sup>
                              <m:r>
                                <a:rPr lang="en-AU" i="1">
                                  <a:latin typeface="Cambria Math" panose="02040503050406030204" pitchFamily="18" charset="0"/>
                                </a:rPr>
                                <m:t>𝑘</m:t>
                              </m:r>
                            </m:sup>
                          </m:sSup>
                        </m:num>
                        <m:den>
                          <m:r>
                            <a:rPr lang="en-AU" i="1">
                              <a:latin typeface="Cambria Math" panose="02040503050406030204" pitchFamily="18" charset="0"/>
                            </a:rPr>
                            <m:t>𝑘</m:t>
                          </m:r>
                          <m:r>
                            <a:rPr lang="en-AU" i="1">
                              <a:latin typeface="Cambria Math" panose="02040503050406030204" pitchFamily="18" charset="0"/>
                            </a:rPr>
                            <m:t>!</m:t>
                          </m:r>
                        </m:den>
                      </m:f>
                      <m:sSup>
                        <m:sSupPr>
                          <m:ctrlPr>
                            <a:rPr lang="en-AU" i="1" smtClean="0">
                              <a:latin typeface="Cambria Math" panose="02040503050406030204" pitchFamily="18" charset="0"/>
                            </a:rPr>
                          </m:ctrlPr>
                        </m:sSupPr>
                        <m:e>
                          <m:r>
                            <a:rPr lang="en-AU" b="0" i="1" smtClean="0">
                              <a:latin typeface="Cambria Math" panose="02040503050406030204" pitchFamily="18" charset="0"/>
                            </a:rPr>
                            <m:t>𝑒</m:t>
                          </m:r>
                        </m:e>
                        <m:sup>
                          <m:r>
                            <a:rPr lang="en-AU" b="0" i="1" smtClean="0">
                              <a:latin typeface="Cambria Math" panose="02040503050406030204" pitchFamily="18" charset="0"/>
                            </a:rPr>
                            <m:t>−</m:t>
                          </m:r>
                          <m:r>
                            <a:rPr lang="en-AU" b="0" i="1" smtClean="0">
                              <a:latin typeface="Cambria Math" panose="02040503050406030204" pitchFamily="18" charset="0"/>
                              <a:ea typeface="Cambria Math" panose="02040503050406030204" pitchFamily="18" charset="0"/>
                            </a:rPr>
                            <m:t>𝜆</m:t>
                          </m:r>
                          <m:r>
                            <a:rPr lang="en-AU" b="0" i="1" smtClean="0">
                              <a:latin typeface="Cambria Math" panose="02040503050406030204" pitchFamily="18" charset="0"/>
                              <a:ea typeface="Cambria Math" panose="02040503050406030204" pitchFamily="18" charset="0"/>
                            </a:rPr>
                            <m:t>𝑡</m:t>
                          </m:r>
                        </m:sup>
                      </m:sSup>
                    </m:oMath>
                  </m:oMathPara>
                </a14:m>
                <a:endParaRPr lang="en-US" dirty="0"/>
              </a:p>
            </p:txBody>
          </p:sp>
        </mc:Choice>
        <mc:Fallback xmlns="">
          <p:sp>
            <p:nvSpPr>
              <p:cNvPr id="56" name="TextBox 55">
                <a:extLst>
                  <a:ext uri="{FF2B5EF4-FFF2-40B4-BE49-F238E27FC236}">
                    <a16:creationId xmlns:a16="http://schemas.microsoft.com/office/drawing/2014/main" id="{6B731887-5C42-F141-83D8-3C0C79F0D817}"/>
                  </a:ext>
                </a:extLst>
              </p:cNvPr>
              <p:cNvSpPr txBox="1">
                <a:spLocks noRot="1" noChangeAspect="1" noMove="1" noResize="1" noEditPoints="1" noAdjustHandles="1" noChangeArrowheads="1" noChangeShapeType="1" noTextEdit="1"/>
              </p:cNvSpPr>
              <p:nvPr/>
            </p:nvSpPr>
            <p:spPr>
              <a:xfrm>
                <a:off x="5844320" y="1621892"/>
                <a:ext cx="1798490" cy="513539"/>
              </a:xfrm>
              <a:prstGeom prst="rect">
                <a:avLst/>
              </a:prstGeom>
              <a:blipFill>
                <a:blip r:embed="rId11"/>
                <a:stretch>
                  <a:fillRect/>
                </a:stretch>
              </a:blipFill>
              <a:ln>
                <a:solidFill>
                  <a:schemeClr val="tx1"/>
                </a:solidFill>
              </a:ln>
            </p:spPr>
            <p:txBody>
              <a:bodyPr/>
              <a:lstStyle/>
              <a:p>
                <a:r>
                  <a:rPr lang="en-US">
                    <a:noFill/>
                  </a:rPr>
                  <a:t> </a:t>
                </a:r>
              </a:p>
            </p:txBody>
          </p:sp>
        </mc:Fallback>
      </mc:AlternateContent>
    </p:spTree>
    <p:extLst>
      <p:ext uri="{BB962C8B-B14F-4D97-AF65-F5344CB8AC3E}">
        <p14:creationId xmlns:p14="http://schemas.microsoft.com/office/powerpoint/2010/main" val="21421387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8">
            <a:extLst>
              <a:ext uri="{FF2B5EF4-FFF2-40B4-BE49-F238E27FC236}">
                <a16:creationId xmlns:a16="http://schemas.microsoft.com/office/drawing/2014/main" id="{758BDD6C-39F7-2E48-AE39-F1B15DF0AA33}"/>
              </a:ext>
            </a:extLst>
          </p:cNvPr>
          <p:cNvSpPr txBox="1">
            <a:spLocks/>
          </p:cNvSpPr>
          <p:nvPr/>
        </p:nvSpPr>
        <p:spPr>
          <a:xfrm>
            <a:off x="562933" y="121917"/>
            <a:ext cx="8018133" cy="401207"/>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3200" dirty="0">
                <a:solidFill>
                  <a:schemeClr val="accent2"/>
                </a:solidFill>
              </a:rPr>
              <a:t>Our Model</a:t>
            </a:r>
          </a:p>
        </p:txBody>
      </p:sp>
      <mc:AlternateContent xmlns:mc="http://schemas.openxmlformats.org/markup-compatibility/2006" xmlns:a14="http://schemas.microsoft.com/office/drawing/2010/main">
        <mc:Choice Requires="a14">
          <p:sp>
            <p:nvSpPr>
              <p:cNvPr id="4" name="Text Placeholder 1">
                <a:extLst>
                  <a:ext uri="{FF2B5EF4-FFF2-40B4-BE49-F238E27FC236}">
                    <a16:creationId xmlns:a16="http://schemas.microsoft.com/office/drawing/2014/main" id="{8DF3F6C9-AFE1-BC4D-AA34-52DCF64277A6}"/>
                  </a:ext>
                </a:extLst>
              </p:cNvPr>
              <p:cNvSpPr txBox="1">
                <a:spLocks/>
              </p:cNvSpPr>
              <p:nvPr/>
            </p:nvSpPr>
            <p:spPr>
              <a:xfrm>
                <a:off x="467360" y="977349"/>
                <a:ext cx="8531221" cy="4240177"/>
              </a:xfrm>
              <a:prstGeom prst="rect">
                <a:avLst/>
              </a:prstGeom>
            </p:spPr>
            <p:txBody>
              <a:bodyPr/>
              <a:lstStyle>
                <a:lvl1pPr marL="0" indent="0" algn="l" defTabSz="685800" rtl="0" eaLnBrk="1" latinLnBrk="0" hangingPunct="1">
                  <a:lnSpc>
                    <a:spcPct val="90000"/>
                  </a:lnSpc>
                  <a:spcBef>
                    <a:spcPts val="750"/>
                  </a:spcBef>
                  <a:buFont typeface="Arial" panose="020B0604020202020204" pitchFamily="34" charset="0"/>
                  <a:buNone/>
                  <a:defRPr sz="14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285750" indent="-285750">
                  <a:buSzPct val="150000"/>
                  <a:buFont typeface="Arial" panose="020B0604020202020204" pitchFamily="34" charset="0"/>
                  <a:buChar char="•"/>
                </a:pPr>
                <a:r>
                  <a:rPr lang="en-AU" dirty="0"/>
                  <a:t>Based on a </a:t>
                </a:r>
                <a:r>
                  <a:rPr lang="en-AU" dirty="0">
                    <a:solidFill>
                      <a:srgbClr val="C00000"/>
                    </a:solidFill>
                  </a:rPr>
                  <a:t>Fractional Poisson process (</a:t>
                </a:r>
                <a:r>
                  <a:rPr lang="en-AU" dirty="0" err="1">
                    <a:solidFill>
                      <a:srgbClr val="C00000"/>
                    </a:solidFill>
                  </a:rPr>
                  <a:t>FPp</a:t>
                </a:r>
                <a:r>
                  <a:rPr lang="en-AU" dirty="0">
                    <a:solidFill>
                      <a:srgbClr val="C00000"/>
                    </a:solidFill>
                  </a:rPr>
                  <a:t>)</a:t>
                </a:r>
                <a:r>
                  <a:rPr lang="en-AU" dirty="0"/>
                  <a:t> – can account for </a:t>
                </a:r>
                <a:r>
                  <a:rPr lang="en-AU" i="1" dirty="0" err="1">
                    <a:solidFill>
                      <a:srgbClr val="C00000"/>
                    </a:solidFill>
                  </a:rPr>
                  <a:t>equidispersed</a:t>
                </a:r>
                <a:r>
                  <a:rPr lang="en-AU" i="1" dirty="0"/>
                  <a:t> </a:t>
                </a:r>
                <a:r>
                  <a:rPr lang="en-AU" dirty="0"/>
                  <a:t>and </a:t>
                </a:r>
                <a:r>
                  <a:rPr lang="en-AU" i="1" dirty="0">
                    <a:solidFill>
                      <a:srgbClr val="C00000"/>
                    </a:solidFill>
                  </a:rPr>
                  <a:t>non-</a:t>
                </a:r>
                <a:r>
                  <a:rPr lang="en-AU" i="1" dirty="0" err="1">
                    <a:solidFill>
                      <a:srgbClr val="C00000"/>
                    </a:solidFill>
                  </a:rPr>
                  <a:t>equidispersed</a:t>
                </a:r>
                <a:r>
                  <a:rPr lang="en-AU" i="1" dirty="0"/>
                  <a:t> </a:t>
                </a:r>
                <a:r>
                  <a:rPr lang="en-AU" dirty="0"/>
                  <a:t>data</a:t>
                </a:r>
              </a:p>
              <a:p>
                <a:pPr>
                  <a:buSzPct val="150000"/>
                </a:pPr>
                <a:endParaRPr lang="en-AU" dirty="0"/>
              </a:p>
              <a:p>
                <a:pPr marL="285750" indent="-285750">
                  <a:buSzPct val="150000"/>
                  <a:buFont typeface="Arial" panose="020B0604020202020204" pitchFamily="34" charset="0"/>
                  <a:buChar char="•"/>
                </a:pPr>
                <a:r>
                  <a:rPr lang="en-AU" dirty="0"/>
                  <a:t>The PDFs of our solution (</a:t>
                </a:r>
                <a:r>
                  <a:rPr lang="en-AU" dirty="0" err="1"/>
                  <a:t>FPp</a:t>
                </a:r>
                <a:r>
                  <a:rPr lang="en-AU" dirty="0"/>
                  <a:t>) and the Poisson process (Pp) are: </a:t>
                </a:r>
              </a:p>
              <a:p>
                <a:pPr>
                  <a:buSzPct val="150000"/>
                </a:pPr>
                <a:r>
                  <a:rPr lang="en-AU" dirty="0"/>
                  <a:t>          </a:t>
                </a:r>
              </a:p>
              <a:p>
                <a:pPr>
                  <a:buSzPct val="150000"/>
                </a:pPr>
                <a:r>
                  <a:rPr lang="en-AU" dirty="0"/>
                  <a:t>	                                         		            and		                       respectively</a:t>
                </a:r>
              </a:p>
              <a:p>
                <a:pPr lvl="8" indent="0">
                  <a:buSzPct val="150000"/>
                  <a:buNone/>
                </a:pPr>
                <a:r>
                  <a:rPr lang="en-AU" sz="1400" dirty="0"/>
                  <a:t>	         </a:t>
                </a:r>
                <a:r>
                  <a:rPr lang="en-AU" sz="1400" dirty="0">
                    <a:latin typeface="Arial" panose="020B0604020202020204" pitchFamily="34" charset="0"/>
                    <a:cs typeface="Arial" panose="020B0604020202020204" pitchFamily="34" charset="0"/>
                  </a:rPr>
                  <a:t> 			</a:t>
                </a:r>
                <a:endParaRPr lang="en-AU" dirty="0"/>
              </a:p>
              <a:p>
                <a:pPr marL="285750" indent="-285750">
                  <a:buSzPct val="150000"/>
                  <a:buFont typeface="Arial" panose="020B0604020202020204" pitchFamily="34" charset="0"/>
                  <a:buChar char="•"/>
                </a:pPr>
                <a:r>
                  <a:rPr lang="en-AU" dirty="0"/>
                  <a:t>The </a:t>
                </a:r>
                <a:r>
                  <a:rPr lang="en-AU" dirty="0">
                    <a:solidFill>
                      <a:srgbClr val="C00000"/>
                    </a:solidFill>
                  </a:rPr>
                  <a:t>cell survival probability (</a:t>
                </a:r>
                <a14:m>
                  <m:oMath xmlns:m="http://schemas.openxmlformats.org/officeDocument/2006/math">
                    <m:r>
                      <a:rPr lang="en-AU" b="0" i="1" smtClean="0">
                        <a:solidFill>
                          <a:srgbClr val="C00000"/>
                        </a:solidFill>
                        <a:latin typeface="Cambria Math" panose="02040503050406030204" pitchFamily="18" charset="0"/>
                      </a:rPr>
                      <m:t>𝑘</m:t>
                    </m:r>
                  </m:oMath>
                </a14:m>
                <a:r>
                  <a:rPr lang="en-AU" i="1" dirty="0">
                    <a:solidFill>
                      <a:srgbClr val="C00000"/>
                    </a:solidFill>
                  </a:rPr>
                  <a:t> </a:t>
                </a:r>
                <a:r>
                  <a:rPr lang="en-AU" dirty="0">
                    <a:solidFill>
                      <a:srgbClr val="C00000"/>
                    </a:solidFill>
                  </a:rPr>
                  <a:t>= 0)</a:t>
                </a:r>
                <a:r>
                  <a:rPr lang="en-AU" dirty="0"/>
                  <a:t> expressions for our solution and the Poisson process (LQ Model) are :</a:t>
                </a:r>
              </a:p>
              <a:p>
                <a:pPr lvl="1" indent="0">
                  <a:buSzPct val="100000"/>
                  <a:buNone/>
                </a:pPr>
                <a:r>
                  <a:rPr lang="en-AU" sz="1400" dirty="0"/>
                  <a:t>    			             		 (where </a:t>
                </a:r>
                <a14:m>
                  <m:oMath xmlns:m="http://schemas.openxmlformats.org/officeDocument/2006/math">
                    <m:sSub>
                      <m:sSubPr>
                        <m:ctrlPr>
                          <a:rPr lang="en-AU" sz="1400" i="1">
                            <a:latin typeface="Cambria Math" panose="02040503050406030204" pitchFamily="18" charset="0"/>
                          </a:rPr>
                        </m:ctrlPr>
                      </m:sSubPr>
                      <m:e>
                        <m:r>
                          <a:rPr lang="en-AU" sz="1400" i="1">
                            <a:latin typeface="Cambria Math" panose="02040503050406030204" pitchFamily="18" charset="0"/>
                          </a:rPr>
                          <m:t>𝐸</m:t>
                        </m:r>
                      </m:e>
                      <m:sub>
                        <m:r>
                          <a:rPr lang="en-AU" sz="1400" i="1">
                            <a:solidFill>
                              <a:srgbClr val="C00000"/>
                            </a:solidFill>
                            <a:latin typeface="Cambria Math" panose="02040503050406030204" pitchFamily="18" charset="0"/>
                            <a:ea typeface="Cambria Math" panose="02040503050406030204" pitchFamily="18" charset="0"/>
                          </a:rPr>
                          <m:t>𝛾</m:t>
                        </m:r>
                      </m:sub>
                    </m:sSub>
                    <m:r>
                      <a:rPr lang="en-AU" sz="1400" i="1">
                        <a:latin typeface="Cambria Math" panose="02040503050406030204" pitchFamily="18" charset="0"/>
                      </a:rPr>
                      <m:t>[</m:t>
                    </m:r>
                    <m:d>
                      <m:dPr>
                        <m:endChr m:val="]"/>
                        <m:ctrlPr>
                          <a:rPr lang="en-AU" sz="1400" b="0" i="1" smtClean="0">
                            <a:latin typeface="Cambria Math" panose="02040503050406030204" pitchFamily="18" charset="0"/>
                          </a:rPr>
                        </m:ctrlPr>
                      </m:dPr>
                      <m:e>
                        <m:r>
                          <a:rPr lang="en-AU" sz="1400" b="0" i="1" smtClean="0">
                            <a:latin typeface="Cambria Math" panose="02040503050406030204" pitchFamily="18" charset="0"/>
                          </a:rPr>
                          <m:t>…</m:t>
                        </m:r>
                        <m:sSup>
                          <m:sSupPr>
                            <m:ctrlPr>
                              <a:rPr lang="en-AU" sz="1400" i="1">
                                <a:latin typeface="Cambria Math" panose="02040503050406030204" pitchFamily="18" charset="0"/>
                                <a:ea typeface="Cambria Math" panose="02040503050406030204" pitchFamily="18" charset="0"/>
                              </a:rPr>
                            </m:ctrlPr>
                          </m:sSupPr>
                          <m:e>
                            <m:r>
                              <a:rPr lang="en-AU" sz="1400" i="1">
                                <a:latin typeface="Cambria Math" panose="02040503050406030204" pitchFamily="18" charset="0"/>
                                <a:ea typeface="Cambria Math" panose="02040503050406030204" pitchFamily="18" charset="0"/>
                              </a:rPr>
                              <m:t>)</m:t>
                            </m:r>
                          </m:e>
                          <m:sup>
                            <m:r>
                              <a:rPr lang="en-AU" sz="1400" i="1">
                                <a:solidFill>
                                  <a:srgbClr val="C00000"/>
                                </a:solidFill>
                                <a:latin typeface="Cambria Math" panose="02040503050406030204" pitchFamily="18" charset="0"/>
                                <a:ea typeface="Cambria Math" panose="02040503050406030204" pitchFamily="18" charset="0"/>
                              </a:rPr>
                              <m:t>𝛾</m:t>
                            </m:r>
                          </m:sup>
                        </m:sSup>
                      </m:e>
                    </m:d>
                    <m:r>
                      <a:rPr lang="en-AU" sz="1400" b="0" i="0" smtClean="0">
                        <a:solidFill>
                          <a:srgbClr val="C00000"/>
                        </a:solidFill>
                        <a:latin typeface="Cambria Math" panose="02040503050406030204" pitchFamily="18" charset="0"/>
                        <a:ea typeface="Cambria Math" panose="02040503050406030204" pitchFamily="18" charset="0"/>
                      </a:rPr>
                      <m:t> </m:t>
                    </m:r>
                  </m:oMath>
                </a14:m>
                <a:r>
                  <a:rPr lang="en-AU" sz="1400" dirty="0"/>
                  <a:t>is the </a:t>
                </a:r>
                <a:r>
                  <a:rPr lang="en-AU" sz="1400" dirty="0" err="1"/>
                  <a:t>Mittag</a:t>
                </a:r>
                <a:r>
                  <a:rPr lang="en-AU" sz="1400" dirty="0"/>
                  <a:t>-Leffler function) 		</a:t>
                </a:r>
              </a:p>
              <a:p>
                <a:pPr lvl="1" indent="0">
                  <a:buSzPct val="100000"/>
                  <a:buNone/>
                </a:pPr>
                <a:r>
                  <a:rPr lang="en-AU" sz="1400" dirty="0"/>
                  <a:t>      </a:t>
                </a:r>
              </a:p>
              <a:p>
                <a:pPr lvl="1" indent="0">
                  <a:buSzPct val="100000"/>
                  <a:buNone/>
                </a:pPr>
                <a:r>
                  <a:rPr lang="en-AU" sz="1400" dirty="0"/>
                  <a:t>	  and</a:t>
                </a:r>
                <a:r>
                  <a:rPr lang="en-AU" dirty="0"/>
                  <a:t>		        	      </a:t>
                </a:r>
                <a:r>
                  <a:rPr lang="en-AU" sz="1400" dirty="0"/>
                  <a:t>respectively</a:t>
                </a:r>
              </a:p>
            </p:txBody>
          </p:sp>
        </mc:Choice>
        <mc:Fallback xmlns="">
          <p:sp>
            <p:nvSpPr>
              <p:cNvPr id="4" name="Text Placeholder 1">
                <a:extLst>
                  <a:ext uri="{FF2B5EF4-FFF2-40B4-BE49-F238E27FC236}">
                    <a16:creationId xmlns:a16="http://schemas.microsoft.com/office/drawing/2014/main" id="{8DF3F6C9-AFE1-BC4D-AA34-52DCF64277A6}"/>
                  </a:ext>
                </a:extLst>
              </p:cNvPr>
              <p:cNvSpPr txBox="1">
                <a:spLocks noRot="1" noChangeAspect="1" noMove="1" noResize="1" noEditPoints="1" noAdjustHandles="1" noChangeArrowheads="1" noChangeShapeType="1" noTextEdit="1"/>
              </p:cNvSpPr>
              <p:nvPr/>
            </p:nvSpPr>
            <p:spPr>
              <a:xfrm>
                <a:off x="467360" y="977349"/>
                <a:ext cx="8531221" cy="4240177"/>
              </a:xfrm>
              <a:prstGeom prst="rect">
                <a:avLst/>
              </a:prstGeom>
              <a:blipFill>
                <a:blip r:embed="rId2"/>
                <a:stretch>
                  <a:fillRect l="-594" t="-268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C05F3C1A-A285-264C-BFA2-AE0972C9C44E}"/>
                  </a:ext>
                </a:extLst>
              </p:cNvPr>
              <p:cNvSpPr txBox="1"/>
              <p:nvPr/>
            </p:nvSpPr>
            <p:spPr>
              <a:xfrm>
                <a:off x="1394884" y="2162520"/>
                <a:ext cx="2868883" cy="573042"/>
              </a:xfrm>
              <a:prstGeom prst="rect">
                <a:avLst/>
              </a:prstGeom>
              <a:noFill/>
              <a:ln>
                <a:solidFill>
                  <a:schemeClr val="tx1"/>
                </a:solidFill>
              </a:ln>
            </p:spPr>
            <p:txBody>
              <a:bodyPr wrap="square" rtlCol="0">
                <a:spAutoFit/>
              </a:bodyPr>
              <a:lstStyle/>
              <a:p>
                <a:pPr/>
                <a14:m>
                  <m:oMathPara xmlns:m="http://schemas.openxmlformats.org/officeDocument/2006/math">
                    <m:oMathParaPr>
                      <m:jc m:val="centerGroup"/>
                    </m:oMathParaPr>
                    <m:oMath xmlns:m="http://schemas.openxmlformats.org/officeDocument/2006/math">
                      <m:sSubSup>
                        <m:sSubSupPr>
                          <m:ctrlPr>
                            <a:rPr lang="en-AU" sz="1100" i="1">
                              <a:latin typeface="Cambria Math" panose="02040503050406030204" pitchFamily="18" charset="0"/>
                            </a:rPr>
                          </m:ctrlPr>
                        </m:sSubSupPr>
                        <m:e>
                          <m:r>
                            <a:rPr lang="en-AU" sz="1100" i="1">
                              <a:latin typeface="Cambria Math" panose="02040503050406030204" pitchFamily="18" charset="0"/>
                            </a:rPr>
                            <m:t>𝑝</m:t>
                          </m:r>
                        </m:e>
                        <m:sub>
                          <m:r>
                            <a:rPr lang="en-AU" sz="1100" i="1">
                              <a:latin typeface="Cambria Math" panose="02040503050406030204" pitchFamily="18" charset="0"/>
                            </a:rPr>
                            <m:t>𝑘</m:t>
                          </m:r>
                        </m:sub>
                        <m:sup>
                          <m:d>
                            <m:dPr>
                              <m:ctrlPr>
                                <a:rPr lang="en-AU" sz="1100" i="1">
                                  <a:latin typeface="Cambria Math" panose="02040503050406030204" pitchFamily="18" charset="0"/>
                                  <a:ea typeface="Cambria Math" panose="02040503050406030204" pitchFamily="18" charset="0"/>
                                </a:rPr>
                              </m:ctrlPr>
                            </m:dPr>
                            <m:e>
                              <m:r>
                                <a:rPr lang="en-AU" sz="1100" i="1">
                                  <a:solidFill>
                                    <a:srgbClr val="C00000"/>
                                  </a:solidFill>
                                  <a:latin typeface="Cambria Math" panose="02040503050406030204" pitchFamily="18" charset="0"/>
                                  <a:ea typeface="Cambria Math" panose="02040503050406030204" pitchFamily="18" charset="0"/>
                                </a:rPr>
                                <m:t>𝛾</m:t>
                              </m:r>
                            </m:e>
                          </m:d>
                        </m:sup>
                      </m:sSubSup>
                      <m:d>
                        <m:dPr>
                          <m:ctrlPr>
                            <a:rPr lang="en-AU" sz="1100" i="1">
                              <a:latin typeface="Cambria Math" panose="02040503050406030204" pitchFamily="18" charset="0"/>
                            </a:rPr>
                          </m:ctrlPr>
                        </m:dPr>
                        <m:e>
                          <m:r>
                            <a:rPr lang="en-AU" sz="1100" i="1">
                              <a:latin typeface="Cambria Math" panose="02040503050406030204" pitchFamily="18" charset="0"/>
                            </a:rPr>
                            <m:t>𝑡</m:t>
                          </m:r>
                        </m:e>
                      </m:d>
                      <m:r>
                        <a:rPr lang="en-AU" sz="1100" i="1">
                          <a:latin typeface="Cambria Math" panose="02040503050406030204" pitchFamily="18" charset="0"/>
                        </a:rPr>
                        <m:t>= </m:t>
                      </m:r>
                      <m:f>
                        <m:fPr>
                          <m:ctrlPr>
                            <a:rPr lang="en-AU" sz="1100" i="1">
                              <a:latin typeface="Cambria Math" panose="02040503050406030204" pitchFamily="18" charset="0"/>
                            </a:rPr>
                          </m:ctrlPr>
                        </m:fPr>
                        <m:num>
                          <m:sSup>
                            <m:sSupPr>
                              <m:ctrlPr>
                                <a:rPr lang="en-AU" sz="1100" i="1">
                                  <a:latin typeface="Cambria Math" panose="02040503050406030204" pitchFamily="18" charset="0"/>
                                </a:rPr>
                              </m:ctrlPr>
                            </m:sSupPr>
                            <m:e>
                              <m:r>
                                <a:rPr lang="en-AU" sz="1100" i="1">
                                  <a:latin typeface="Cambria Math" panose="02040503050406030204" pitchFamily="18" charset="0"/>
                                </a:rPr>
                                <m:t>(</m:t>
                              </m:r>
                              <m:r>
                                <a:rPr lang="en-AU" sz="1100" i="1">
                                  <a:latin typeface="Cambria Math" panose="02040503050406030204" pitchFamily="18" charset="0"/>
                                  <a:ea typeface="Cambria Math" panose="02040503050406030204" pitchFamily="18" charset="0"/>
                                </a:rPr>
                                <m:t>𝜆</m:t>
                              </m:r>
                              <m:sSup>
                                <m:sSupPr>
                                  <m:ctrlPr>
                                    <a:rPr lang="en-AU" sz="1100" i="1">
                                      <a:latin typeface="Cambria Math" panose="02040503050406030204" pitchFamily="18" charset="0"/>
                                      <a:ea typeface="Cambria Math" panose="02040503050406030204" pitchFamily="18" charset="0"/>
                                    </a:rPr>
                                  </m:ctrlPr>
                                </m:sSupPr>
                                <m:e>
                                  <m:r>
                                    <a:rPr lang="en-AU" sz="1100" i="1">
                                      <a:latin typeface="Cambria Math" panose="02040503050406030204" pitchFamily="18" charset="0"/>
                                      <a:ea typeface="Cambria Math" panose="02040503050406030204" pitchFamily="18" charset="0"/>
                                    </a:rPr>
                                    <m:t>𝑡</m:t>
                                  </m:r>
                                </m:e>
                                <m:sup>
                                  <m:r>
                                    <a:rPr lang="en-AU" sz="1100" i="1">
                                      <a:solidFill>
                                        <a:srgbClr val="C00000"/>
                                      </a:solidFill>
                                      <a:latin typeface="Cambria Math" panose="02040503050406030204" pitchFamily="18" charset="0"/>
                                      <a:ea typeface="Cambria Math" panose="02040503050406030204" pitchFamily="18" charset="0"/>
                                    </a:rPr>
                                    <m:t>𝛾</m:t>
                                  </m:r>
                                </m:sup>
                              </m:sSup>
                              <m:r>
                                <a:rPr lang="en-AU" sz="1100" i="1">
                                  <a:latin typeface="Cambria Math" panose="02040503050406030204" pitchFamily="18" charset="0"/>
                                  <a:ea typeface="Cambria Math" panose="02040503050406030204" pitchFamily="18" charset="0"/>
                                </a:rPr>
                                <m:t>)</m:t>
                              </m:r>
                            </m:e>
                            <m:sup>
                              <m:r>
                                <a:rPr lang="en-AU" sz="1100" i="1">
                                  <a:latin typeface="Cambria Math" panose="02040503050406030204" pitchFamily="18" charset="0"/>
                                </a:rPr>
                                <m:t>𝑘</m:t>
                              </m:r>
                            </m:sup>
                          </m:sSup>
                        </m:num>
                        <m:den>
                          <m:r>
                            <a:rPr lang="en-AU" sz="1100" i="1">
                              <a:latin typeface="Cambria Math" panose="02040503050406030204" pitchFamily="18" charset="0"/>
                            </a:rPr>
                            <m:t>𝑘</m:t>
                          </m:r>
                          <m:r>
                            <a:rPr lang="en-AU" sz="1100" i="1">
                              <a:latin typeface="Cambria Math" panose="02040503050406030204" pitchFamily="18" charset="0"/>
                            </a:rPr>
                            <m:t>!</m:t>
                          </m:r>
                        </m:den>
                      </m:f>
                      <m:nary>
                        <m:naryPr>
                          <m:chr m:val="∑"/>
                          <m:ctrlPr>
                            <a:rPr lang="en-AU" sz="1100" i="1">
                              <a:latin typeface="Cambria Math" panose="02040503050406030204" pitchFamily="18" charset="0"/>
                            </a:rPr>
                          </m:ctrlPr>
                        </m:naryPr>
                        <m:sub>
                          <m:r>
                            <m:rPr>
                              <m:brk m:alnAt="23"/>
                            </m:rPr>
                            <a:rPr lang="en-AU" sz="1100" i="1">
                              <a:latin typeface="Cambria Math" panose="02040503050406030204" pitchFamily="18" charset="0"/>
                            </a:rPr>
                            <m:t>𝑗</m:t>
                          </m:r>
                          <m:r>
                            <a:rPr lang="en-AU" sz="1100" i="1">
                              <a:latin typeface="Cambria Math" panose="02040503050406030204" pitchFamily="18" charset="0"/>
                            </a:rPr>
                            <m:t>=0</m:t>
                          </m:r>
                        </m:sub>
                        <m:sup>
                          <m:r>
                            <a:rPr lang="en-AU" sz="1100" i="1">
                              <a:latin typeface="Cambria Math" panose="02040503050406030204" pitchFamily="18" charset="0"/>
                              <a:ea typeface="Cambria Math" panose="02040503050406030204" pitchFamily="18" charset="0"/>
                            </a:rPr>
                            <m:t>∞</m:t>
                          </m:r>
                        </m:sup>
                        <m:e>
                          <m:f>
                            <m:fPr>
                              <m:ctrlPr>
                                <a:rPr lang="en-AU" sz="1100" i="1">
                                  <a:latin typeface="Cambria Math" panose="02040503050406030204" pitchFamily="18" charset="0"/>
                                </a:rPr>
                              </m:ctrlPr>
                            </m:fPr>
                            <m:num>
                              <m:d>
                                <m:dPr>
                                  <m:ctrlPr>
                                    <a:rPr lang="en-AU" sz="1100" i="1">
                                      <a:latin typeface="Cambria Math" panose="02040503050406030204" pitchFamily="18" charset="0"/>
                                    </a:rPr>
                                  </m:ctrlPr>
                                </m:dPr>
                                <m:e>
                                  <m:r>
                                    <a:rPr lang="en-AU" sz="1100" i="1">
                                      <a:latin typeface="Cambria Math" panose="02040503050406030204" pitchFamily="18" charset="0"/>
                                    </a:rPr>
                                    <m:t>𝑘</m:t>
                                  </m:r>
                                  <m:r>
                                    <a:rPr lang="en-AU" sz="1100" i="1">
                                      <a:latin typeface="Cambria Math" panose="02040503050406030204" pitchFamily="18" charset="0"/>
                                    </a:rPr>
                                    <m:t>+</m:t>
                                  </m:r>
                                  <m:r>
                                    <a:rPr lang="en-AU" sz="1100" i="1">
                                      <a:latin typeface="Cambria Math" panose="02040503050406030204" pitchFamily="18" charset="0"/>
                                    </a:rPr>
                                    <m:t>𝑗</m:t>
                                  </m:r>
                                </m:e>
                              </m:d>
                              <m:r>
                                <a:rPr lang="en-AU" sz="1100" i="1">
                                  <a:latin typeface="Cambria Math" panose="02040503050406030204" pitchFamily="18" charset="0"/>
                                </a:rPr>
                                <m:t>!</m:t>
                              </m:r>
                            </m:num>
                            <m:den>
                              <m:r>
                                <a:rPr lang="en-AU" sz="1100" i="1">
                                  <a:latin typeface="Cambria Math" panose="02040503050406030204" pitchFamily="18" charset="0"/>
                                </a:rPr>
                                <m:t>𝑗</m:t>
                              </m:r>
                              <m:r>
                                <a:rPr lang="en-AU" sz="1100" i="1">
                                  <a:latin typeface="Cambria Math" panose="02040503050406030204" pitchFamily="18" charset="0"/>
                                </a:rPr>
                                <m:t>!</m:t>
                              </m:r>
                            </m:den>
                          </m:f>
                          <m:f>
                            <m:fPr>
                              <m:ctrlPr>
                                <a:rPr lang="en-AU" sz="1100" i="1">
                                  <a:latin typeface="Cambria Math" panose="02040503050406030204" pitchFamily="18" charset="0"/>
                                </a:rPr>
                              </m:ctrlPr>
                            </m:fPr>
                            <m:num>
                              <m:sSup>
                                <m:sSupPr>
                                  <m:ctrlPr>
                                    <a:rPr lang="en-AU" sz="1100" i="1">
                                      <a:latin typeface="Cambria Math" panose="02040503050406030204" pitchFamily="18" charset="0"/>
                                    </a:rPr>
                                  </m:ctrlPr>
                                </m:sSupPr>
                                <m:e>
                                  <m:r>
                                    <a:rPr lang="en-AU" sz="1100" i="1">
                                      <a:latin typeface="Cambria Math" panose="02040503050406030204" pitchFamily="18" charset="0"/>
                                    </a:rPr>
                                    <m:t>(−</m:t>
                                  </m:r>
                                  <m:r>
                                    <a:rPr lang="en-AU" sz="1100" i="1">
                                      <a:latin typeface="Cambria Math" panose="02040503050406030204" pitchFamily="18" charset="0"/>
                                      <a:ea typeface="Cambria Math" panose="02040503050406030204" pitchFamily="18" charset="0"/>
                                    </a:rPr>
                                    <m:t>𝜆</m:t>
                                  </m:r>
                                  <m:sSup>
                                    <m:sSupPr>
                                      <m:ctrlPr>
                                        <a:rPr lang="en-AU" sz="1100" i="1">
                                          <a:latin typeface="Cambria Math" panose="02040503050406030204" pitchFamily="18" charset="0"/>
                                          <a:ea typeface="Cambria Math" panose="02040503050406030204" pitchFamily="18" charset="0"/>
                                        </a:rPr>
                                      </m:ctrlPr>
                                    </m:sSupPr>
                                    <m:e>
                                      <m:r>
                                        <a:rPr lang="en-AU" sz="1100" i="1">
                                          <a:latin typeface="Cambria Math" panose="02040503050406030204" pitchFamily="18" charset="0"/>
                                          <a:ea typeface="Cambria Math" panose="02040503050406030204" pitchFamily="18" charset="0"/>
                                        </a:rPr>
                                        <m:t>𝑡</m:t>
                                      </m:r>
                                    </m:e>
                                    <m:sup>
                                      <m:r>
                                        <a:rPr lang="en-AU" sz="1100" i="1">
                                          <a:solidFill>
                                            <a:srgbClr val="C00000"/>
                                          </a:solidFill>
                                          <a:latin typeface="Cambria Math" panose="02040503050406030204" pitchFamily="18" charset="0"/>
                                          <a:ea typeface="Cambria Math" panose="02040503050406030204" pitchFamily="18" charset="0"/>
                                        </a:rPr>
                                        <m:t>𝛾</m:t>
                                      </m:r>
                                    </m:sup>
                                  </m:sSup>
                                  <m:r>
                                    <a:rPr lang="en-AU" sz="1100" i="1">
                                      <a:latin typeface="Cambria Math" panose="02040503050406030204" pitchFamily="18" charset="0"/>
                                      <a:ea typeface="Cambria Math" panose="02040503050406030204" pitchFamily="18" charset="0"/>
                                    </a:rPr>
                                    <m:t>)</m:t>
                                  </m:r>
                                </m:e>
                                <m:sup>
                                  <m:r>
                                    <a:rPr lang="en-AU" sz="1100" i="1">
                                      <a:latin typeface="Cambria Math" panose="02040503050406030204" pitchFamily="18" charset="0"/>
                                    </a:rPr>
                                    <m:t>𝑗</m:t>
                                  </m:r>
                                </m:sup>
                              </m:sSup>
                            </m:num>
                            <m:den>
                              <m:r>
                                <m:rPr>
                                  <m:sty m:val="p"/>
                                </m:rPr>
                                <a:rPr lang="el-GR" sz="1100" i="1">
                                  <a:latin typeface="Cambria Math" panose="02040503050406030204" pitchFamily="18" charset="0"/>
                                  <a:ea typeface="Cambria Math" panose="02040503050406030204" pitchFamily="18" charset="0"/>
                                </a:rPr>
                                <m:t>Γ</m:t>
                              </m:r>
                              <m:r>
                                <a:rPr lang="en-AU" sz="1100" i="1">
                                  <a:latin typeface="Cambria Math" panose="02040503050406030204" pitchFamily="18" charset="0"/>
                                  <a:ea typeface="Cambria Math" panose="02040503050406030204" pitchFamily="18" charset="0"/>
                                </a:rPr>
                                <m:t>(</m:t>
                              </m:r>
                              <m:r>
                                <a:rPr lang="en-AU" sz="1100" i="1">
                                  <a:solidFill>
                                    <a:srgbClr val="C00000"/>
                                  </a:solidFill>
                                  <a:latin typeface="Cambria Math" panose="02040503050406030204" pitchFamily="18" charset="0"/>
                                  <a:ea typeface="Cambria Math" panose="02040503050406030204" pitchFamily="18" charset="0"/>
                                </a:rPr>
                                <m:t>𝛾</m:t>
                              </m:r>
                              <m:r>
                                <a:rPr lang="en-AU" sz="1100" i="1">
                                  <a:latin typeface="Cambria Math" panose="02040503050406030204" pitchFamily="18" charset="0"/>
                                  <a:ea typeface="Cambria Math" panose="02040503050406030204" pitchFamily="18" charset="0"/>
                                </a:rPr>
                                <m:t>(</m:t>
                              </m:r>
                              <m:r>
                                <a:rPr lang="en-AU" sz="1100" i="1">
                                  <a:latin typeface="Cambria Math" panose="02040503050406030204" pitchFamily="18" charset="0"/>
                                  <a:ea typeface="Cambria Math" panose="02040503050406030204" pitchFamily="18" charset="0"/>
                                </a:rPr>
                                <m:t>𝑗</m:t>
                              </m:r>
                              <m:r>
                                <a:rPr lang="en-AU" sz="1100" i="1">
                                  <a:latin typeface="Cambria Math" panose="02040503050406030204" pitchFamily="18" charset="0"/>
                                  <a:ea typeface="Cambria Math" panose="02040503050406030204" pitchFamily="18" charset="0"/>
                                </a:rPr>
                                <m:t>+</m:t>
                              </m:r>
                              <m:r>
                                <a:rPr lang="en-AU" sz="1100" i="1">
                                  <a:latin typeface="Cambria Math" panose="02040503050406030204" pitchFamily="18" charset="0"/>
                                  <a:ea typeface="Cambria Math" panose="02040503050406030204" pitchFamily="18" charset="0"/>
                                </a:rPr>
                                <m:t>𝑘</m:t>
                              </m:r>
                              <m:r>
                                <a:rPr lang="en-AU" sz="1100" i="1">
                                  <a:latin typeface="Cambria Math" panose="02040503050406030204" pitchFamily="18" charset="0"/>
                                  <a:ea typeface="Cambria Math" panose="02040503050406030204" pitchFamily="18" charset="0"/>
                                </a:rPr>
                                <m:t>)+1)</m:t>
                              </m:r>
                            </m:den>
                          </m:f>
                        </m:e>
                      </m:nary>
                    </m:oMath>
                  </m:oMathPara>
                </a14:m>
                <a:endParaRPr lang="en-US" sz="1300" dirty="0"/>
              </a:p>
            </p:txBody>
          </p:sp>
        </mc:Choice>
        <mc:Fallback xmlns="">
          <p:sp>
            <p:nvSpPr>
              <p:cNvPr id="6" name="TextBox 5">
                <a:extLst>
                  <a:ext uri="{FF2B5EF4-FFF2-40B4-BE49-F238E27FC236}">
                    <a16:creationId xmlns:a16="http://schemas.microsoft.com/office/drawing/2014/main" id="{C05F3C1A-A285-264C-BFA2-AE0972C9C44E}"/>
                  </a:ext>
                </a:extLst>
              </p:cNvPr>
              <p:cNvSpPr txBox="1">
                <a:spLocks noRot="1" noChangeAspect="1" noMove="1" noResize="1" noEditPoints="1" noAdjustHandles="1" noChangeArrowheads="1" noChangeShapeType="1" noTextEdit="1"/>
              </p:cNvSpPr>
              <p:nvPr/>
            </p:nvSpPr>
            <p:spPr>
              <a:xfrm>
                <a:off x="1394884" y="2162520"/>
                <a:ext cx="2868883" cy="573042"/>
              </a:xfrm>
              <a:prstGeom prst="rect">
                <a:avLst/>
              </a:prstGeom>
              <a:blipFill>
                <a:blip r:embed="rId3"/>
                <a:stretch>
                  <a:fillRect t="-83333" b="-125000"/>
                </a:stretch>
              </a:blipFill>
              <a:ln>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E7A74532-3AA9-3A40-93D3-7943A0778A17}"/>
                  </a:ext>
                </a:extLst>
              </p:cNvPr>
              <p:cNvSpPr txBox="1"/>
              <p:nvPr/>
            </p:nvSpPr>
            <p:spPr>
              <a:xfrm>
                <a:off x="5191291" y="2162139"/>
                <a:ext cx="1739308" cy="572400"/>
              </a:xfrm>
              <a:prstGeom prst="rect">
                <a:avLst/>
              </a:prstGeom>
              <a:noFill/>
              <a:ln>
                <a:solidFill>
                  <a:schemeClr val="tx1"/>
                </a:solidFill>
              </a:ln>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AU" i="1" smtClean="0">
                              <a:latin typeface="Cambria Math" panose="02040503050406030204" pitchFamily="18" charset="0"/>
                            </a:rPr>
                          </m:ctrlPr>
                        </m:sSubPr>
                        <m:e>
                          <m:r>
                            <a:rPr lang="en-AU" b="0" i="1" smtClean="0">
                              <a:latin typeface="Cambria Math" panose="02040503050406030204" pitchFamily="18" charset="0"/>
                            </a:rPr>
                            <m:t>𝑝</m:t>
                          </m:r>
                        </m:e>
                        <m:sub>
                          <m:r>
                            <a:rPr lang="en-AU" b="0" i="1" smtClean="0">
                              <a:latin typeface="Cambria Math" panose="02040503050406030204" pitchFamily="18" charset="0"/>
                            </a:rPr>
                            <m:t>𝑘</m:t>
                          </m:r>
                        </m:sub>
                      </m:sSub>
                      <m:d>
                        <m:dPr>
                          <m:ctrlPr>
                            <a:rPr lang="en-AU" i="1">
                              <a:latin typeface="Cambria Math" panose="02040503050406030204" pitchFamily="18" charset="0"/>
                            </a:rPr>
                          </m:ctrlPr>
                        </m:dPr>
                        <m:e>
                          <m:r>
                            <a:rPr lang="en-AU" i="1">
                              <a:latin typeface="Cambria Math" panose="02040503050406030204" pitchFamily="18" charset="0"/>
                            </a:rPr>
                            <m:t>𝑡</m:t>
                          </m:r>
                        </m:e>
                      </m:d>
                      <m:r>
                        <a:rPr lang="en-AU" i="1">
                          <a:latin typeface="Cambria Math" panose="02040503050406030204" pitchFamily="18" charset="0"/>
                        </a:rPr>
                        <m:t>= </m:t>
                      </m:r>
                      <m:f>
                        <m:fPr>
                          <m:ctrlPr>
                            <a:rPr lang="en-AU" i="1">
                              <a:latin typeface="Cambria Math" panose="02040503050406030204" pitchFamily="18" charset="0"/>
                            </a:rPr>
                          </m:ctrlPr>
                        </m:fPr>
                        <m:num>
                          <m:sSup>
                            <m:sSupPr>
                              <m:ctrlPr>
                                <a:rPr lang="en-AU" i="1">
                                  <a:latin typeface="Cambria Math" panose="02040503050406030204" pitchFamily="18" charset="0"/>
                                </a:rPr>
                              </m:ctrlPr>
                            </m:sSupPr>
                            <m:e>
                              <m:r>
                                <a:rPr lang="en-AU" i="1">
                                  <a:latin typeface="Cambria Math" panose="02040503050406030204" pitchFamily="18" charset="0"/>
                                </a:rPr>
                                <m:t>(</m:t>
                              </m:r>
                              <m:r>
                                <a:rPr lang="en-AU" i="1">
                                  <a:latin typeface="Cambria Math" panose="02040503050406030204" pitchFamily="18" charset="0"/>
                                  <a:ea typeface="Cambria Math" panose="02040503050406030204" pitchFamily="18" charset="0"/>
                                </a:rPr>
                                <m:t>𝜆</m:t>
                              </m:r>
                              <m:r>
                                <a:rPr lang="en-AU" b="0" i="1" smtClean="0">
                                  <a:latin typeface="Cambria Math" panose="02040503050406030204" pitchFamily="18" charset="0"/>
                                  <a:ea typeface="Cambria Math" panose="02040503050406030204" pitchFamily="18" charset="0"/>
                                </a:rPr>
                                <m:t>𝑡</m:t>
                              </m:r>
                              <m:r>
                                <a:rPr lang="en-AU" i="1">
                                  <a:latin typeface="Cambria Math" panose="02040503050406030204" pitchFamily="18" charset="0"/>
                                  <a:ea typeface="Cambria Math" panose="02040503050406030204" pitchFamily="18" charset="0"/>
                                </a:rPr>
                                <m:t>)</m:t>
                              </m:r>
                            </m:e>
                            <m:sup>
                              <m:r>
                                <a:rPr lang="en-AU" i="1">
                                  <a:latin typeface="Cambria Math" panose="02040503050406030204" pitchFamily="18" charset="0"/>
                                </a:rPr>
                                <m:t>𝑘</m:t>
                              </m:r>
                            </m:sup>
                          </m:sSup>
                        </m:num>
                        <m:den>
                          <m:r>
                            <a:rPr lang="en-AU" i="1">
                              <a:latin typeface="Cambria Math" panose="02040503050406030204" pitchFamily="18" charset="0"/>
                            </a:rPr>
                            <m:t>𝑘</m:t>
                          </m:r>
                          <m:r>
                            <a:rPr lang="en-AU" i="1">
                              <a:latin typeface="Cambria Math" panose="02040503050406030204" pitchFamily="18" charset="0"/>
                            </a:rPr>
                            <m:t>!</m:t>
                          </m:r>
                        </m:den>
                      </m:f>
                      <m:sSup>
                        <m:sSupPr>
                          <m:ctrlPr>
                            <a:rPr lang="en-AU" i="1" smtClean="0">
                              <a:latin typeface="Cambria Math" panose="02040503050406030204" pitchFamily="18" charset="0"/>
                            </a:rPr>
                          </m:ctrlPr>
                        </m:sSupPr>
                        <m:e>
                          <m:r>
                            <a:rPr lang="en-AU" b="0" i="1" smtClean="0">
                              <a:latin typeface="Cambria Math" panose="02040503050406030204" pitchFamily="18" charset="0"/>
                            </a:rPr>
                            <m:t>𝑒</m:t>
                          </m:r>
                        </m:e>
                        <m:sup>
                          <m:r>
                            <a:rPr lang="en-AU" b="0" i="1" smtClean="0">
                              <a:latin typeface="Cambria Math" panose="02040503050406030204" pitchFamily="18" charset="0"/>
                            </a:rPr>
                            <m:t>−</m:t>
                          </m:r>
                          <m:r>
                            <a:rPr lang="en-AU" b="0" i="1" smtClean="0">
                              <a:latin typeface="Cambria Math" panose="02040503050406030204" pitchFamily="18" charset="0"/>
                              <a:ea typeface="Cambria Math" panose="02040503050406030204" pitchFamily="18" charset="0"/>
                            </a:rPr>
                            <m:t>𝜆</m:t>
                          </m:r>
                          <m:r>
                            <a:rPr lang="en-AU" b="0" i="1" smtClean="0">
                              <a:latin typeface="Cambria Math" panose="02040503050406030204" pitchFamily="18" charset="0"/>
                              <a:ea typeface="Cambria Math" panose="02040503050406030204" pitchFamily="18" charset="0"/>
                            </a:rPr>
                            <m:t>𝑡</m:t>
                          </m:r>
                        </m:sup>
                      </m:sSup>
                    </m:oMath>
                  </m:oMathPara>
                </a14:m>
                <a:endParaRPr lang="en-US" dirty="0"/>
              </a:p>
            </p:txBody>
          </p:sp>
        </mc:Choice>
        <mc:Fallback xmlns="">
          <p:sp>
            <p:nvSpPr>
              <p:cNvPr id="7" name="TextBox 6">
                <a:extLst>
                  <a:ext uri="{FF2B5EF4-FFF2-40B4-BE49-F238E27FC236}">
                    <a16:creationId xmlns:a16="http://schemas.microsoft.com/office/drawing/2014/main" id="{E7A74532-3AA9-3A40-93D3-7943A0778A17}"/>
                  </a:ext>
                </a:extLst>
              </p:cNvPr>
              <p:cNvSpPr txBox="1">
                <a:spLocks noRot="1" noChangeAspect="1" noMove="1" noResize="1" noEditPoints="1" noAdjustHandles="1" noChangeArrowheads="1" noChangeShapeType="1" noTextEdit="1"/>
              </p:cNvSpPr>
              <p:nvPr/>
            </p:nvSpPr>
            <p:spPr>
              <a:xfrm>
                <a:off x="5191291" y="2162139"/>
                <a:ext cx="1739308" cy="572400"/>
              </a:xfrm>
              <a:prstGeom prst="rect">
                <a:avLst/>
              </a:prstGeom>
              <a:blipFill>
                <a:blip r:embed="rId4"/>
                <a:stretch>
                  <a:fillRect/>
                </a:stretch>
              </a:blipFill>
              <a:ln>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04C4BD1D-BB58-BC4E-8F95-6BCB8FB6EADC}"/>
                  </a:ext>
                </a:extLst>
              </p:cNvPr>
              <p:cNvSpPr txBox="1"/>
              <p:nvPr/>
            </p:nvSpPr>
            <p:spPr>
              <a:xfrm>
                <a:off x="1809339" y="3813074"/>
                <a:ext cx="1626313" cy="328616"/>
              </a:xfrm>
              <a:prstGeom prst="rect">
                <a:avLst/>
              </a:prstGeom>
              <a:noFill/>
              <a:ln>
                <a:solidFill>
                  <a:schemeClr val="tx1"/>
                </a:solidFill>
              </a:ln>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AU" i="1" smtClean="0">
                              <a:latin typeface="Cambria Math" panose="02040503050406030204" pitchFamily="18" charset="0"/>
                            </a:rPr>
                          </m:ctrlPr>
                        </m:sSubPr>
                        <m:e>
                          <m:r>
                            <a:rPr lang="en-AU" b="0" i="1" smtClean="0">
                              <a:latin typeface="Cambria Math" panose="02040503050406030204" pitchFamily="18" charset="0"/>
                            </a:rPr>
                            <m:t>𝑝</m:t>
                          </m:r>
                        </m:e>
                        <m:sub>
                          <m:r>
                            <a:rPr lang="en-AU" b="0" i="1" smtClean="0">
                              <a:latin typeface="Cambria Math" panose="02040503050406030204" pitchFamily="18" charset="0"/>
                            </a:rPr>
                            <m:t>0</m:t>
                          </m:r>
                        </m:sub>
                      </m:sSub>
                      <m:d>
                        <m:dPr>
                          <m:ctrlPr>
                            <a:rPr lang="en-AU" i="1">
                              <a:latin typeface="Cambria Math" panose="02040503050406030204" pitchFamily="18" charset="0"/>
                            </a:rPr>
                          </m:ctrlPr>
                        </m:dPr>
                        <m:e>
                          <m:r>
                            <a:rPr lang="en-AU" b="0" i="1" smtClean="0">
                              <a:latin typeface="Cambria Math" panose="02040503050406030204" pitchFamily="18" charset="0"/>
                            </a:rPr>
                            <m:t>𝐷</m:t>
                          </m:r>
                        </m:e>
                      </m:d>
                      <m:r>
                        <a:rPr lang="en-AU" i="1">
                          <a:latin typeface="Cambria Math" panose="02040503050406030204" pitchFamily="18" charset="0"/>
                        </a:rPr>
                        <m:t>=</m:t>
                      </m:r>
                      <m:sSup>
                        <m:sSupPr>
                          <m:ctrlPr>
                            <a:rPr lang="en-AU" i="1" smtClean="0">
                              <a:latin typeface="Cambria Math" panose="02040503050406030204" pitchFamily="18" charset="0"/>
                            </a:rPr>
                          </m:ctrlPr>
                        </m:sSupPr>
                        <m:e>
                          <m:r>
                            <a:rPr lang="en-AU" b="0" i="1" smtClean="0">
                              <a:latin typeface="Cambria Math" panose="02040503050406030204" pitchFamily="18" charset="0"/>
                            </a:rPr>
                            <m:t>𝑒</m:t>
                          </m:r>
                        </m:e>
                        <m:sup>
                          <m:r>
                            <a:rPr lang="en-AU" b="0" i="1" smtClean="0">
                              <a:latin typeface="Cambria Math" panose="02040503050406030204" pitchFamily="18" charset="0"/>
                            </a:rPr>
                            <m:t>−</m:t>
                          </m:r>
                          <m:r>
                            <a:rPr lang="en-AU" b="0" i="1" smtClean="0">
                              <a:latin typeface="Cambria Math" panose="02040503050406030204" pitchFamily="18" charset="0"/>
                              <a:ea typeface="Cambria Math" panose="02040503050406030204" pitchFamily="18" charset="0"/>
                            </a:rPr>
                            <m:t>𝛼</m:t>
                          </m:r>
                          <m:r>
                            <a:rPr lang="en-AU" b="0" i="1" smtClean="0">
                              <a:latin typeface="Cambria Math" panose="02040503050406030204" pitchFamily="18" charset="0"/>
                              <a:ea typeface="Cambria Math" panose="02040503050406030204" pitchFamily="18" charset="0"/>
                            </a:rPr>
                            <m:t>𝐷</m:t>
                          </m:r>
                          <m:r>
                            <a:rPr lang="en-AU" b="0" i="1" smtClean="0">
                              <a:latin typeface="Cambria Math" panose="02040503050406030204" pitchFamily="18" charset="0"/>
                              <a:ea typeface="Cambria Math" panose="02040503050406030204" pitchFamily="18" charset="0"/>
                            </a:rPr>
                            <m:t>−</m:t>
                          </m:r>
                          <m:r>
                            <a:rPr lang="en-AU" b="0" i="1" smtClean="0">
                              <a:latin typeface="Cambria Math" panose="02040503050406030204" pitchFamily="18" charset="0"/>
                              <a:ea typeface="Cambria Math" panose="02040503050406030204" pitchFamily="18" charset="0"/>
                            </a:rPr>
                            <m:t>𝛽</m:t>
                          </m:r>
                          <m:sSup>
                            <m:sSupPr>
                              <m:ctrlPr>
                                <a:rPr lang="en-AU" b="0" i="1" smtClean="0">
                                  <a:latin typeface="Cambria Math" panose="02040503050406030204" pitchFamily="18" charset="0"/>
                                  <a:ea typeface="Cambria Math" panose="02040503050406030204" pitchFamily="18" charset="0"/>
                                </a:rPr>
                              </m:ctrlPr>
                            </m:sSupPr>
                            <m:e>
                              <m:r>
                                <a:rPr lang="en-AU" b="0" i="1" smtClean="0">
                                  <a:latin typeface="Cambria Math" panose="02040503050406030204" pitchFamily="18" charset="0"/>
                                  <a:ea typeface="Cambria Math" panose="02040503050406030204" pitchFamily="18" charset="0"/>
                                </a:rPr>
                                <m:t>𝐷</m:t>
                              </m:r>
                            </m:e>
                            <m:sup>
                              <m:r>
                                <a:rPr lang="en-AU" b="0" i="1" smtClean="0">
                                  <a:latin typeface="Cambria Math" panose="02040503050406030204" pitchFamily="18" charset="0"/>
                                  <a:ea typeface="Cambria Math" panose="02040503050406030204" pitchFamily="18" charset="0"/>
                                </a:rPr>
                                <m:t>2</m:t>
                              </m:r>
                            </m:sup>
                          </m:sSup>
                        </m:sup>
                      </m:sSup>
                    </m:oMath>
                  </m:oMathPara>
                </a14:m>
                <a:endParaRPr lang="en-US" dirty="0"/>
              </a:p>
            </p:txBody>
          </p:sp>
        </mc:Choice>
        <mc:Fallback xmlns="">
          <p:sp>
            <p:nvSpPr>
              <p:cNvPr id="9" name="TextBox 8">
                <a:extLst>
                  <a:ext uri="{FF2B5EF4-FFF2-40B4-BE49-F238E27FC236}">
                    <a16:creationId xmlns:a16="http://schemas.microsoft.com/office/drawing/2014/main" id="{04C4BD1D-BB58-BC4E-8F95-6BCB8FB6EADC}"/>
                  </a:ext>
                </a:extLst>
              </p:cNvPr>
              <p:cNvSpPr txBox="1">
                <a:spLocks noRot="1" noChangeAspect="1" noMove="1" noResize="1" noEditPoints="1" noAdjustHandles="1" noChangeArrowheads="1" noChangeShapeType="1" noTextEdit="1"/>
              </p:cNvSpPr>
              <p:nvPr/>
            </p:nvSpPr>
            <p:spPr>
              <a:xfrm>
                <a:off x="1809339" y="3813074"/>
                <a:ext cx="1626313" cy="328616"/>
              </a:xfrm>
              <a:prstGeom prst="rect">
                <a:avLst/>
              </a:prstGeom>
              <a:blipFill>
                <a:blip r:embed="rId5"/>
                <a:stretch>
                  <a:fillRect/>
                </a:stretch>
              </a:blipFill>
              <a:ln>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C00158FB-6A39-3747-BAD1-4F64E20858D4}"/>
                  </a:ext>
                </a:extLst>
              </p:cNvPr>
              <p:cNvSpPr txBox="1"/>
              <p:nvPr/>
            </p:nvSpPr>
            <p:spPr>
              <a:xfrm>
                <a:off x="1316377" y="3292989"/>
                <a:ext cx="2612238" cy="320857"/>
              </a:xfrm>
              <a:prstGeom prst="rect">
                <a:avLst/>
              </a:prstGeom>
              <a:noFill/>
              <a:ln>
                <a:solidFill>
                  <a:schemeClr val="tx1"/>
                </a:solidFill>
              </a:ln>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AU" i="1" smtClean="0">
                              <a:latin typeface="Cambria Math" panose="02040503050406030204" pitchFamily="18" charset="0"/>
                            </a:rPr>
                          </m:ctrlPr>
                        </m:sSubPr>
                        <m:e>
                          <m:r>
                            <a:rPr lang="en-AU" b="0" i="1" smtClean="0">
                              <a:latin typeface="Cambria Math" panose="02040503050406030204" pitchFamily="18" charset="0"/>
                            </a:rPr>
                            <m:t>𝑝</m:t>
                          </m:r>
                        </m:e>
                        <m:sub>
                          <m:r>
                            <a:rPr lang="en-AU" b="0" i="1" smtClean="0">
                              <a:latin typeface="Cambria Math" panose="02040503050406030204" pitchFamily="18" charset="0"/>
                            </a:rPr>
                            <m:t>0</m:t>
                          </m:r>
                        </m:sub>
                      </m:sSub>
                      <m:d>
                        <m:dPr>
                          <m:ctrlPr>
                            <a:rPr lang="en-AU" i="1">
                              <a:latin typeface="Cambria Math" panose="02040503050406030204" pitchFamily="18" charset="0"/>
                            </a:rPr>
                          </m:ctrlPr>
                        </m:dPr>
                        <m:e>
                          <m:r>
                            <a:rPr lang="en-AU" b="0" i="1" smtClean="0">
                              <a:latin typeface="Cambria Math" panose="02040503050406030204" pitchFamily="18" charset="0"/>
                            </a:rPr>
                            <m:t>𝐷</m:t>
                          </m:r>
                        </m:e>
                      </m:d>
                      <m:r>
                        <a:rPr lang="en-AU" i="1">
                          <a:latin typeface="Cambria Math" panose="02040503050406030204" pitchFamily="18" charset="0"/>
                        </a:rPr>
                        <m:t>=</m:t>
                      </m:r>
                      <m:sSub>
                        <m:sSubPr>
                          <m:ctrlPr>
                            <a:rPr lang="en-AU" i="1" smtClean="0">
                              <a:latin typeface="Cambria Math" panose="02040503050406030204" pitchFamily="18" charset="0"/>
                            </a:rPr>
                          </m:ctrlPr>
                        </m:sSubPr>
                        <m:e>
                          <m:r>
                            <a:rPr lang="en-AU" b="0" i="1" smtClean="0">
                              <a:latin typeface="Cambria Math" panose="02040503050406030204" pitchFamily="18" charset="0"/>
                            </a:rPr>
                            <m:t>𝐸</m:t>
                          </m:r>
                        </m:e>
                        <m:sub>
                          <m:r>
                            <a:rPr lang="en-AU" i="1">
                              <a:solidFill>
                                <a:srgbClr val="C00000"/>
                              </a:solidFill>
                              <a:latin typeface="Cambria Math" panose="02040503050406030204" pitchFamily="18" charset="0"/>
                              <a:ea typeface="Cambria Math" panose="02040503050406030204" pitchFamily="18" charset="0"/>
                            </a:rPr>
                            <m:t>𝛾</m:t>
                          </m:r>
                        </m:sub>
                      </m:sSub>
                      <m:r>
                        <a:rPr lang="en-AU" b="0" i="1" smtClean="0">
                          <a:latin typeface="Cambria Math" panose="02040503050406030204" pitchFamily="18" charset="0"/>
                        </a:rPr>
                        <m:t>[(</m:t>
                      </m:r>
                      <m:r>
                        <a:rPr lang="en-AU" i="1">
                          <a:latin typeface="Cambria Math" panose="02040503050406030204" pitchFamily="18" charset="0"/>
                        </a:rPr>
                        <m:t>−</m:t>
                      </m:r>
                      <m:r>
                        <a:rPr lang="en-AU" i="1">
                          <a:latin typeface="Cambria Math" panose="02040503050406030204" pitchFamily="18" charset="0"/>
                          <a:ea typeface="Cambria Math" panose="02040503050406030204" pitchFamily="18" charset="0"/>
                        </a:rPr>
                        <m:t>𝛼</m:t>
                      </m:r>
                      <m:r>
                        <a:rPr lang="en-AU" i="1">
                          <a:latin typeface="Cambria Math" panose="02040503050406030204" pitchFamily="18" charset="0"/>
                          <a:ea typeface="Cambria Math" panose="02040503050406030204" pitchFamily="18" charset="0"/>
                        </a:rPr>
                        <m:t>𝐷</m:t>
                      </m:r>
                      <m:r>
                        <a:rPr lang="en-AU" i="1">
                          <a:latin typeface="Cambria Math" panose="02040503050406030204" pitchFamily="18" charset="0"/>
                          <a:ea typeface="Cambria Math" panose="02040503050406030204" pitchFamily="18" charset="0"/>
                        </a:rPr>
                        <m:t>−</m:t>
                      </m:r>
                      <m:r>
                        <a:rPr lang="en-AU" i="1">
                          <a:latin typeface="Cambria Math" panose="02040503050406030204" pitchFamily="18" charset="0"/>
                          <a:ea typeface="Cambria Math" panose="02040503050406030204" pitchFamily="18" charset="0"/>
                        </a:rPr>
                        <m:t>𝛽</m:t>
                      </m:r>
                      <m:sSup>
                        <m:sSupPr>
                          <m:ctrlPr>
                            <a:rPr lang="en-AU" i="1">
                              <a:latin typeface="Cambria Math" panose="02040503050406030204" pitchFamily="18" charset="0"/>
                              <a:ea typeface="Cambria Math" panose="02040503050406030204" pitchFamily="18" charset="0"/>
                            </a:rPr>
                          </m:ctrlPr>
                        </m:sSupPr>
                        <m:e>
                          <m:r>
                            <a:rPr lang="en-AU" i="1">
                              <a:latin typeface="Cambria Math" panose="02040503050406030204" pitchFamily="18" charset="0"/>
                              <a:ea typeface="Cambria Math" panose="02040503050406030204" pitchFamily="18" charset="0"/>
                            </a:rPr>
                            <m:t>𝐷</m:t>
                          </m:r>
                        </m:e>
                        <m:sup>
                          <m:r>
                            <a:rPr lang="en-AU" i="1">
                              <a:latin typeface="Cambria Math" panose="02040503050406030204" pitchFamily="18" charset="0"/>
                              <a:ea typeface="Cambria Math" panose="02040503050406030204" pitchFamily="18" charset="0"/>
                            </a:rPr>
                            <m:t>2</m:t>
                          </m:r>
                        </m:sup>
                      </m:sSup>
                      <m:sSup>
                        <m:sSupPr>
                          <m:ctrlPr>
                            <a:rPr lang="en-AU" i="1" smtClean="0">
                              <a:latin typeface="Cambria Math" panose="02040503050406030204" pitchFamily="18" charset="0"/>
                              <a:ea typeface="Cambria Math" panose="02040503050406030204" pitchFamily="18" charset="0"/>
                            </a:rPr>
                          </m:ctrlPr>
                        </m:sSupPr>
                        <m:e>
                          <m:r>
                            <a:rPr lang="en-AU" b="0" i="1" smtClean="0">
                              <a:latin typeface="Cambria Math" panose="02040503050406030204" pitchFamily="18" charset="0"/>
                              <a:ea typeface="Cambria Math" panose="02040503050406030204" pitchFamily="18" charset="0"/>
                            </a:rPr>
                            <m:t>)</m:t>
                          </m:r>
                        </m:e>
                        <m:sup>
                          <m:r>
                            <a:rPr lang="en-AU" i="1" smtClean="0">
                              <a:solidFill>
                                <a:srgbClr val="C00000"/>
                              </a:solidFill>
                              <a:latin typeface="Cambria Math" panose="02040503050406030204" pitchFamily="18" charset="0"/>
                              <a:ea typeface="Cambria Math" panose="02040503050406030204" pitchFamily="18" charset="0"/>
                            </a:rPr>
                            <m:t>𝛾</m:t>
                          </m:r>
                        </m:sup>
                      </m:sSup>
                      <m:r>
                        <a:rPr lang="en-AU" b="0" i="1" smtClean="0">
                          <a:latin typeface="Cambria Math" panose="02040503050406030204" pitchFamily="18" charset="0"/>
                          <a:ea typeface="Cambria Math" panose="02040503050406030204" pitchFamily="18" charset="0"/>
                        </a:rPr>
                        <m:t>]</m:t>
                      </m:r>
                    </m:oMath>
                  </m:oMathPara>
                </a14:m>
                <a:endParaRPr lang="en-US" dirty="0"/>
              </a:p>
            </p:txBody>
          </p:sp>
        </mc:Choice>
        <mc:Fallback xmlns="">
          <p:sp>
            <p:nvSpPr>
              <p:cNvPr id="10" name="TextBox 9">
                <a:extLst>
                  <a:ext uri="{FF2B5EF4-FFF2-40B4-BE49-F238E27FC236}">
                    <a16:creationId xmlns:a16="http://schemas.microsoft.com/office/drawing/2014/main" id="{C00158FB-6A39-3747-BAD1-4F64E20858D4}"/>
                  </a:ext>
                </a:extLst>
              </p:cNvPr>
              <p:cNvSpPr txBox="1">
                <a:spLocks noRot="1" noChangeAspect="1" noMove="1" noResize="1" noEditPoints="1" noAdjustHandles="1" noChangeArrowheads="1" noChangeShapeType="1" noTextEdit="1"/>
              </p:cNvSpPr>
              <p:nvPr/>
            </p:nvSpPr>
            <p:spPr>
              <a:xfrm>
                <a:off x="1316377" y="3292989"/>
                <a:ext cx="2612238" cy="320857"/>
              </a:xfrm>
              <a:prstGeom prst="rect">
                <a:avLst/>
              </a:prstGeom>
              <a:blipFill>
                <a:blip r:embed="rId6"/>
                <a:stretch>
                  <a:fillRect/>
                </a:stretch>
              </a:blipFill>
              <a:ln>
                <a:solidFill>
                  <a:schemeClr val="tx1"/>
                </a:solidFill>
              </a:ln>
            </p:spPr>
            <p:txBody>
              <a:bodyPr/>
              <a:lstStyle/>
              <a:p>
                <a:r>
                  <a:rPr lang="en-US">
                    <a:noFill/>
                  </a:rPr>
                  <a:t> </a:t>
                </a:r>
              </a:p>
            </p:txBody>
          </p:sp>
        </mc:Fallback>
      </mc:AlternateContent>
      <p:sp>
        <p:nvSpPr>
          <p:cNvPr id="15" name="TextBox 14">
            <a:extLst>
              <a:ext uri="{FF2B5EF4-FFF2-40B4-BE49-F238E27FC236}">
                <a16:creationId xmlns:a16="http://schemas.microsoft.com/office/drawing/2014/main" id="{09798FCB-DA27-1345-B420-754A0BD2A996}"/>
              </a:ext>
            </a:extLst>
          </p:cNvPr>
          <p:cNvSpPr txBox="1"/>
          <p:nvPr/>
        </p:nvSpPr>
        <p:spPr>
          <a:xfrm>
            <a:off x="8527170" y="4805538"/>
            <a:ext cx="482824" cy="276999"/>
          </a:xfrm>
          <a:prstGeom prst="rect">
            <a:avLst/>
          </a:prstGeom>
          <a:noFill/>
        </p:spPr>
        <p:txBody>
          <a:bodyPr wrap="none" rtlCol="0">
            <a:spAutoFit/>
          </a:bodyPr>
          <a:lstStyle/>
          <a:p>
            <a:r>
              <a:rPr lang="en-US" sz="1200" dirty="0">
                <a:solidFill>
                  <a:schemeClr val="tx2"/>
                </a:solidFill>
                <a:latin typeface="Arial" panose="020B0604020202020204" pitchFamily="34" charset="0"/>
                <a:cs typeface="Arial" panose="020B0604020202020204" pitchFamily="34" charset="0"/>
              </a:rPr>
              <a:t>8/12</a:t>
            </a:r>
            <a:endParaRPr lang="en-US" dirty="0">
              <a:solidFill>
                <a:schemeClr val="tx2"/>
              </a:solidFill>
            </a:endParaRPr>
          </a:p>
        </p:txBody>
      </p:sp>
      <p:sp>
        <p:nvSpPr>
          <p:cNvPr id="16" name="TextBox 15">
            <a:extLst>
              <a:ext uri="{FF2B5EF4-FFF2-40B4-BE49-F238E27FC236}">
                <a16:creationId xmlns:a16="http://schemas.microsoft.com/office/drawing/2014/main" id="{B51F6FA9-A3E8-5247-877F-A5C393F39856}"/>
              </a:ext>
            </a:extLst>
          </p:cNvPr>
          <p:cNvSpPr txBox="1"/>
          <p:nvPr/>
        </p:nvSpPr>
        <p:spPr>
          <a:xfrm>
            <a:off x="467360" y="4809887"/>
            <a:ext cx="2571538" cy="276999"/>
          </a:xfrm>
          <a:prstGeom prst="rect">
            <a:avLst/>
          </a:prstGeom>
          <a:noFill/>
        </p:spPr>
        <p:txBody>
          <a:bodyPr wrap="none" rtlCol="0">
            <a:spAutoFit/>
          </a:bodyPr>
          <a:lstStyle/>
          <a:p>
            <a:r>
              <a:rPr lang="en-US" sz="1200" dirty="0">
                <a:solidFill>
                  <a:schemeClr val="tx2"/>
                </a:solidFill>
                <a:latin typeface="Arial" panose="020B0604020202020204" pitchFamily="34" charset="0"/>
                <a:cs typeface="Arial" panose="020B0604020202020204" pitchFamily="34" charset="0"/>
              </a:rPr>
              <a:t>melissa.mcintyre@adelaide.edu.au</a:t>
            </a:r>
            <a:endParaRPr lang="en-US" dirty="0">
              <a:solidFill>
                <a:schemeClr val="tx2"/>
              </a:solidFill>
            </a:endParaRPr>
          </a:p>
        </p:txBody>
      </p:sp>
    </p:spTree>
    <p:extLst>
      <p:ext uri="{BB962C8B-B14F-4D97-AF65-F5344CB8AC3E}">
        <p14:creationId xmlns:p14="http://schemas.microsoft.com/office/powerpoint/2010/main" val="3831168328"/>
      </p:ext>
    </p:extLst>
  </p:cSld>
  <p:clrMapOvr>
    <a:masterClrMapping/>
  </p:clrMapOvr>
</p:sld>
</file>

<file path=ppt/theme/theme1.xml><?xml version="1.0" encoding="utf-8"?>
<a:theme xmlns:a="http://schemas.openxmlformats.org/drawingml/2006/main" name="Office Theme">
  <a:themeElements>
    <a:clrScheme name="EPSM 2021">
      <a:dk1>
        <a:srgbClr val="013864"/>
      </a:dk1>
      <a:lt1>
        <a:sysClr val="window" lastClr="FFFFFF"/>
      </a:lt1>
      <a:dk2>
        <a:srgbClr val="0062B0"/>
      </a:dk2>
      <a:lt2>
        <a:srgbClr val="E7E6E6"/>
      </a:lt2>
      <a:accent1>
        <a:srgbClr val="FFD662"/>
      </a:accent1>
      <a:accent2>
        <a:srgbClr val="00B4E5"/>
      </a:accent2>
      <a:accent3>
        <a:srgbClr val="0062B0"/>
      </a:accent3>
      <a:accent4>
        <a:srgbClr val="D8D8D8"/>
      </a:accent4>
      <a:accent5>
        <a:srgbClr val="A5A5A5"/>
      </a:accent5>
      <a:accent6>
        <a:srgbClr val="7F7F7F"/>
      </a:accent6>
      <a:hlink>
        <a:srgbClr val="65D7FF"/>
      </a:hlink>
      <a:folHlink>
        <a:srgbClr val="65D7FF"/>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BC5369D2-F603-A04E-BB9A-0534666A3633}">
  <we:reference id="a19c72e1-6786-40f7-b977-f44d74d31275" version="2.1.0.0" store="EXCatalog" storeType="EXCatalog"/>
  <we:alternateReferences>
    <we:reference id="WA104379279" version="2.1.0.0" store="en-AU"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4DB0B76CE105D459F58063C0D0B3831" ma:contentTypeVersion="13" ma:contentTypeDescription="Create a new document." ma:contentTypeScope="" ma:versionID="d7ad45a5ccac3379323364728ca4531b">
  <xsd:schema xmlns:xsd="http://www.w3.org/2001/XMLSchema" xmlns:xs="http://www.w3.org/2001/XMLSchema" xmlns:p="http://schemas.microsoft.com/office/2006/metadata/properties" xmlns:ns2="6911e96c-4cc4-42d5-8e43-f93924cf6a05" xmlns:ns3="9c8a2b7b-0bee-4c48-b0a6-23db8982d3bc" targetNamespace="http://schemas.microsoft.com/office/2006/metadata/properties" ma:root="true" ma:fieldsID="7a3738a93dfd5931362e12ad6010410c" ns2:_="" ns3:_="">
    <xsd:import namespace="6911e96c-4cc4-42d5-8e43-f93924cf6a05"/>
    <xsd:import namespace="9c8a2b7b-0bee-4c48-b0a6-23db8982d3bc"/>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Location" minOccurs="0"/>
                <xsd:element ref="ns3:SharedWithUsers" minOccurs="0"/>
                <xsd:element ref="ns3:SharedWithDetails" minOccurs="0"/>
                <xsd:element ref="ns2:MediaServiceEventHashCode" minOccurs="0"/>
                <xsd:element ref="ns2:MediaServiceGenerationTime" minOccurs="0"/>
                <xsd:element ref="ns2:MediaServiceAutoKeyPoints" minOccurs="0"/>
                <xsd:element ref="ns2:MediaServiceKeyPoint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911e96c-4cc4-42d5-8e43-f93924cf6a0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MediaServiceAutoTags" ma:internalName="MediaServiceAutoTags" ma:readOnly="true">
      <xsd:simpleType>
        <xsd:restriction base="dms:Text"/>
      </xsd:simpleType>
    </xsd:element>
    <xsd:element name="MediaServiceOCR" ma:index="12" nillable="true" ma:displayName="MediaServiceOCR" ma:internalName="MediaServiceOCR" ma:readOnly="true">
      <xsd:simpleType>
        <xsd:restriction base="dms:Note">
          <xsd:maxLength value="255"/>
        </xsd:restriction>
      </xsd:simpleType>
    </xsd:element>
    <xsd:element name="MediaServiceLocation" ma:index="13" nillable="true" ma:displayName="MediaServiceLocation" ma:internalName="MediaServiceLocation"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9c8a2b7b-0bee-4c48-b0a6-23db8982d3bc"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CA96D16-F82B-49AD-A28D-B04470B1542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911e96c-4cc4-42d5-8e43-f93924cf6a05"/>
    <ds:schemaRef ds:uri="9c8a2b7b-0bee-4c48-b0a6-23db8982d3b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7D66971-6487-4879-A23B-AD7099FF6EDA}">
  <ds:schemaRefs>
    <ds:schemaRef ds:uri="http://schemas.microsoft.com/office/2006/metadata/properties"/>
    <ds:schemaRef ds:uri="http://www.w3.org/XML/1998/namespace"/>
    <ds:schemaRef ds:uri="http://purl.org/dc/dcmitype/"/>
    <ds:schemaRef ds:uri="http://schemas.microsoft.com/office/2006/documentManagement/types"/>
    <ds:schemaRef ds:uri="6911e96c-4cc4-42d5-8e43-f93924cf6a05"/>
    <ds:schemaRef ds:uri="9c8a2b7b-0bee-4c48-b0a6-23db8982d3bc"/>
    <ds:schemaRef ds:uri="http://purl.org/dc/terms/"/>
    <ds:schemaRef ds:uri="http://schemas.microsoft.com/office/infopath/2007/PartnerControls"/>
    <ds:schemaRef ds:uri="http://purl.org/dc/elements/1.1/"/>
    <ds:schemaRef ds:uri="http://schemas.openxmlformats.org/package/2006/metadata/core-properties"/>
  </ds:schemaRefs>
</ds:datastoreItem>
</file>

<file path=customXml/itemProps3.xml><?xml version="1.0" encoding="utf-8"?>
<ds:datastoreItem xmlns:ds="http://schemas.openxmlformats.org/officeDocument/2006/customXml" ds:itemID="{EF983345-8271-4049-9183-BD160EECD33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13508</TotalTime>
  <Words>1395</Words>
  <Application>Microsoft Macintosh PowerPoint</Application>
  <PresentationFormat>On-screen Show (16:9)</PresentationFormat>
  <Paragraphs>197</Paragraphs>
  <Slides>15</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Cambria Math</vt:lpstr>
      <vt:lpstr>System Font Regular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Ayla Graney</dc:creator>
  <cp:lastModifiedBy>Melissa Anne McIntyre</cp:lastModifiedBy>
  <cp:revision>71</cp:revision>
  <dcterms:created xsi:type="dcterms:W3CDTF">2018-10-15T21:06:22Z</dcterms:created>
  <dcterms:modified xsi:type="dcterms:W3CDTF">2021-12-02T00:39:58Z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0x01010004DB0B76CE105D459F58063C0D0B3831</vt:lpwstr>
  </property>
</Properties>
</file>

<file path=docProps/thumbnail.jpeg>
</file>